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7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a:srgbClr val="FBEA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71" d="100"/>
          <a:sy n="71" d="100"/>
        </p:scale>
        <p:origin x="-45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ED0814D-CC5C-44A8-912A-9411E6CBF43F}" type="datetimeFigureOut">
              <a:rPr lang="it-IT" smtClean="0"/>
              <a:t>19/09/2023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3C0F78-DF00-4D9A-9CCB-4D0C3D424327}" type="slidenum">
              <a:rPr lang="it-IT" smtClean="0"/>
              <a:t>‹N›</a:t>
            </a:fld>
            <a:endParaRPr lang="it-IT"/>
          </a:p>
        </p:txBody>
      </p:sp>
    </p:spTree>
    <p:extLst>
      <p:ext uri="{BB962C8B-B14F-4D97-AF65-F5344CB8AC3E}">
        <p14:creationId xmlns:p14="http://schemas.microsoft.com/office/powerpoint/2010/main" val="2236455520"/>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ED0814D-CC5C-44A8-912A-9411E6CBF43F}" type="datetimeFigureOut">
              <a:rPr lang="it-IT" smtClean="0"/>
              <a:t>19/09/2023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73C0F78-DF00-4D9A-9CCB-4D0C3D424327}" type="slidenum">
              <a:rPr lang="it-IT" smtClean="0"/>
              <a:t>‹N›</a:t>
            </a:fld>
            <a:endParaRPr lang="it-IT"/>
          </a:p>
        </p:txBody>
      </p:sp>
    </p:spTree>
    <p:extLst>
      <p:ext uri="{BB962C8B-B14F-4D97-AF65-F5344CB8AC3E}">
        <p14:creationId xmlns:p14="http://schemas.microsoft.com/office/powerpoint/2010/main" val="2248993379"/>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ED0814D-CC5C-44A8-912A-9411E6CBF43F}" type="datetimeFigureOut">
              <a:rPr lang="it-IT" smtClean="0"/>
              <a:t>19/09/2023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73C0F78-DF00-4D9A-9CCB-4D0C3D424327}" type="slidenum">
              <a:rPr lang="it-IT" smtClean="0"/>
              <a:t>‹N›</a:t>
            </a:fld>
            <a:endParaRPr lang="it-IT"/>
          </a:p>
        </p:txBody>
      </p:sp>
    </p:spTree>
    <p:extLst>
      <p:ext uri="{BB962C8B-B14F-4D97-AF65-F5344CB8AC3E}">
        <p14:creationId xmlns:p14="http://schemas.microsoft.com/office/powerpoint/2010/main" val="2934436823"/>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ED0814D-CC5C-44A8-912A-9411E6CBF43F}" type="datetimeFigureOut">
              <a:rPr lang="it-IT" smtClean="0"/>
              <a:t>19/09/2023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73C0F78-DF00-4D9A-9CCB-4D0C3D424327}" type="slidenum">
              <a:rPr lang="it-IT" smtClean="0"/>
              <a:t>‹N›</a:t>
            </a:fld>
            <a:endParaRPr lang="it-IT"/>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85555105"/>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ED0814D-CC5C-44A8-912A-9411E6CBF43F}" type="datetimeFigureOut">
              <a:rPr lang="it-IT" smtClean="0"/>
              <a:t>19/09/2023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73C0F78-DF00-4D9A-9CCB-4D0C3D424327}" type="slidenum">
              <a:rPr lang="it-IT" smtClean="0"/>
              <a:t>‹N›</a:t>
            </a:fld>
            <a:endParaRPr lang="it-IT"/>
          </a:p>
        </p:txBody>
      </p:sp>
    </p:spTree>
    <p:extLst>
      <p:ext uri="{BB962C8B-B14F-4D97-AF65-F5344CB8AC3E}">
        <p14:creationId xmlns:p14="http://schemas.microsoft.com/office/powerpoint/2010/main" val="3853234585"/>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3ED0814D-CC5C-44A8-912A-9411E6CBF43F}" type="datetimeFigureOut">
              <a:rPr lang="it-IT" smtClean="0"/>
              <a:t>19/09/2023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73C0F78-DF00-4D9A-9CCB-4D0C3D424327}" type="slidenum">
              <a:rPr lang="it-IT" smtClean="0"/>
              <a:t>‹N›</a:t>
            </a:fld>
            <a:endParaRPr lang="it-IT"/>
          </a:p>
        </p:txBody>
      </p:sp>
    </p:spTree>
    <p:extLst>
      <p:ext uri="{BB962C8B-B14F-4D97-AF65-F5344CB8AC3E}">
        <p14:creationId xmlns:p14="http://schemas.microsoft.com/office/powerpoint/2010/main" val="2214481946"/>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3ED0814D-CC5C-44A8-912A-9411E6CBF43F}" type="datetimeFigureOut">
              <a:rPr lang="it-IT" smtClean="0"/>
              <a:t>19/09/2023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73C0F78-DF00-4D9A-9CCB-4D0C3D424327}" type="slidenum">
              <a:rPr lang="it-IT" smtClean="0"/>
              <a:t>‹N›</a:t>
            </a:fld>
            <a:endParaRPr lang="it-IT"/>
          </a:p>
        </p:txBody>
      </p:sp>
    </p:spTree>
    <p:extLst>
      <p:ext uri="{BB962C8B-B14F-4D97-AF65-F5344CB8AC3E}">
        <p14:creationId xmlns:p14="http://schemas.microsoft.com/office/powerpoint/2010/main" val="2758650825"/>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ED0814D-CC5C-44A8-912A-9411E6CBF43F}" type="datetimeFigureOut">
              <a:rPr lang="it-IT" smtClean="0"/>
              <a:t>19/09/2023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3C0F78-DF00-4D9A-9CCB-4D0C3D424327}" type="slidenum">
              <a:rPr lang="it-IT" smtClean="0"/>
              <a:t>‹N›</a:t>
            </a:fld>
            <a:endParaRPr lang="it-IT"/>
          </a:p>
        </p:txBody>
      </p:sp>
    </p:spTree>
    <p:extLst>
      <p:ext uri="{BB962C8B-B14F-4D97-AF65-F5344CB8AC3E}">
        <p14:creationId xmlns:p14="http://schemas.microsoft.com/office/powerpoint/2010/main" val="3447010040"/>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ED0814D-CC5C-44A8-912A-9411E6CBF43F}" type="datetimeFigureOut">
              <a:rPr lang="it-IT" smtClean="0"/>
              <a:t>19/09/2023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3C0F78-DF00-4D9A-9CCB-4D0C3D424327}" type="slidenum">
              <a:rPr lang="it-IT" smtClean="0"/>
              <a:t>‹N›</a:t>
            </a:fld>
            <a:endParaRPr lang="it-IT"/>
          </a:p>
        </p:txBody>
      </p:sp>
    </p:spTree>
    <p:extLst>
      <p:ext uri="{BB962C8B-B14F-4D97-AF65-F5344CB8AC3E}">
        <p14:creationId xmlns:p14="http://schemas.microsoft.com/office/powerpoint/2010/main" val="2742371435"/>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ED0814D-CC5C-44A8-912A-9411E6CBF43F}" type="datetimeFigureOut">
              <a:rPr lang="it-IT" smtClean="0"/>
              <a:t>19/09/2023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3C0F78-DF00-4D9A-9CCB-4D0C3D424327}" type="slidenum">
              <a:rPr lang="it-IT" smtClean="0"/>
              <a:t>‹N›</a:t>
            </a:fld>
            <a:endParaRPr lang="it-IT"/>
          </a:p>
        </p:txBody>
      </p:sp>
    </p:spTree>
    <p:extLst>
      <p:ext uri="{BB962C8B-B14F-4D97-AF65-F5344CB8AC3E}">
        <p14:creationId xmlns:p14="http://schemas.microsoft.com/office/powerpoint/2010/main" val="2299948097"/>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ED0814D-CC5C-44A8-912A-9411E6CBF43F}" type="datetimeFigureOut">
              <a:rPr lang="it-IT" smtClean="0"/>
              <a:t>19/09/2023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73C0F78-DF00-4D9A-9CCB-4D0C3D424327}" type="slidenum">
              <a:rPr lang="it-IT" smtClean="0"/>
              <a:t>‹N›</a:t>
            </a:fld>
            <a:endParaRPr lang="it-IT"/>
          </a:p>
        </p:txBody>
      </p:sp>
    </p:spTree>
    <p:extLst>
      <p:ext uri="{BB962C8B-B14F-4D97-AF65-F5344CB8AC3E}">
        <p14:creationId xmlns:p14="http://schemas.microsoft.com/office/powerpoint/2010/main" val="2671564921"/>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ED0814D-CC5C-44A8-912A-9411E6CBF43F}" type="datetimeFigureOut">
              <a:rPr lang="it-IT" smtClean="0"/>
              <a:t>19/09/2023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73C0F78-DF00-4D9A-9CCB-4D0C3D424327}" type="slidenum">
              <a:rPr lang="it-IT" smtClean="0"/>
              <a:t>‹N›</a:t>
            </a:fld>
            <a:endParaRPr lang="it-IT"/>
          </a:p>
        </p:txBody>
      </p:sp>
    </p:spTree>
    <p:extLst>
      <p:ext uri="{BB962C8B-B14F-4D97-AF65-F5344CB8AC3E}">
        <p14:creationId xmlns:p14="http://schemas.microsoft.com/office/powerpoint/2010/main" val="591843677"/>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ED0814D-CC5C-44A8-912A-9411E6CBF43F}" type="datetimeFigureOut">
              <a:rPr lang="it-IT" smtClean="0"/>
              <a:t>19/09/2023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73C0F78-DF00-4D9A-9CCB-4D0C3D424327}" type="slidenum">
              <a:rPr lang="it-IT" smtClean="0"/>
              <a:t>‹N›</a:t>
            </a:fld>
            <a:endParaRPr lang="it-IT"/>
          </a:p>
        </p:txBody>
      </p:sp>
    </p:spTree>
    <p:extLst>
      <p:ext uri="{BB962C8B-B14F-4D97-AF65-F5344CB8AC3E}">
        <p14:creationId xmlns:p14="http://schemas.microsoft.com/office/powerpoint/2010/main" val="3566594087"/>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ED0814D-CC5C-44A8-912A-9411E6CBF43F}" type="datetimeFigureOut">
              <a:rPr lang="it-IT" smtClean="0"/>
              <a:t>19/09/2023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73C0F78-DF00-4D9A-9CCB-4D0C3D424327}" type="slidenum">
              <a:rPr lang="it-IT" smtClean="0"/>
              <a:t>‹N›</a:t>
            </a:fld>
            <a:endParaRPr lang="it-IT"/>
          </a:p>
        </p:txBody>
      </p:sp>
    </p:spTree>
    <p:extLst>
      <p:ext uri="{BB962C8B-B14F-4D97-AF65-F5344CB8AC3E}">
        <p14:creationId xmlns:p14="http://schemas.microsoft.com/office/powerpoint/2010/main" val="1892069102"/>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ED0814D-CC5C-44A8-912A-9411E6CBF43F}" type="datetimeFigureOut">
              <a:rPr lang="it-IT" smtClean="0"/>
              <a:t>19/09/2023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73C0F78-DF00-4D9A-9CCB-4D0C3D424327}" type="slidenum">
              <a:rPr lang="it-IT" smtClean="0"/>
              <a:t>‹N›</a:t>
            </a:fld>
            <a:endParaRPr lang="it-IT"/>
          </a:p>
        </p:txBody>
      </p:sp>
    </p:spTree>
    <p:extLst>
      <p:ext uri="{BB962C8B-B14F-4D97-AF65-F5344CB8AC3E}">
        <p14:creationId xmlns:p14="http://schemas.microsoft.com/office/powerpoint/2010/main" val="475035156"/>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ED0814D-CC5C-44A8-912A-9411E6CBF43F}" type="datetimeFigureOut">
              <a:rPr lang="it-IT" smtClean="0"/>
              <a:t>19/09/2023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73C0F78-DF00-4D9A-9CCB-4D0C3D424327}" type="slidenum">
              <a:rPr lang="it-IT" smtClean="0"/>
              <a:t>‹N›</a:t>
            </a:fld>
            <a:endParaRPr lang="it-IT"/>
          </a:p>
        </p:txBody>
      </p:sp>
    </p:spTree>
    <p:extLst>
      <p:ext uri="{BB962C8B-B14F-4D97-AF65-F5344CB8AC3E}">
        <p14:creationId xmlns:p14="http://schemas.microsoft.com/office/powerpoint/2010/main" val="2795285300"/>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ED0814D-CC5C-44A8-912A-9411E6CBF43F}" type="datetimeFigureOut">
              <a:rPr lang="it-IT" smtClean="0"/>
              <a:t>19/09/2023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73C0F78-DF00-4D9A-9CCB-4D0C3D424327}" type="slidenum">
              <a:rPr lang="it-IT" smtClean="0"/>
              <a:t>‹N›</a:t>
            </a:fld>
            <a:endParaRPr lang="it-IT"/>
          </a:p>
        </p:txBody>
      </p:sp>
    </p:spTree>
    <p:extLst>
      <p:ext uri="{BB962C8B-B14F-4D97-AF65-F5344CB8AC3E}">
        <p14:creationId xmlns:p14="http://schemas.microsoft.com/office/powerpoint/2010/main" val="3286157018"/>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
              <a:srgbClr val="0070C0"/>
            </a:gs>
            <a:gs pos="83000">
              <a:srgbClr val="FF6600"/>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ED0814D-CC5C-44A8-912A-9411E6CBF43F}" type="datetimeFigureOut">
              <a:rPr lang="it-IT" smtClean="0"/>
              <a:t>19/09/2023</a:t>
            </a:fld>
            <a:endParaRPr lang="it-IT"/>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it-IT"/>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73C0F78-DF00-4D9A-9CCB-4D0C3D424327}" type="slidenum">
              <a:rPr lang="it-IT" smtClean="0"/>
              <a:t>‹N›</a:t>
            </a:fld>
            <a:endParaRPr lang="it-IT"/>
          </a:p>
        </p:txBody>
      </p:sp>
    </p:spTree>
    <p:extLst>
      <p:ext uri="{BB962C8B-B14F-4D97-AF65-F5344CB8AC3E}">
        <p14:creationId xmlns:p14="http://schemas.microsoft.com/office/powerpoint/2010/main" val="274719930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png"/><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png"/><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3.png"/><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4.png"/><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5.png"/><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36.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lacucinaitaliana.it/tutorial/i-consigli/zuppe-legumi-veloci-ricette/" TargetMode="External"/><Relationship Id="rId7" Type="http://schemas.openxmlformats.org/officeDocument/2006/relationships/image" Target="../media/image21.png"/><Relationship Id="rId2" Type="http://schemas.openxmlformats.org/officeDocument/2006/relationships/hyperlink" Target="https://www.lacucinaitaliana.it/news/in-primo-piano/frutta-e-verdura-di-stagione-febbraio/" TargetMode="Externa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18.png"/><Relationship Id="rId4" Type="http://schemas.openxmlformats.org/officeDocument/2006/relationships/hyperlink" Target="https://www.lacucinaitaliana.it/news/salute-e-nutrizione/cereali-integrali-come-e-perche-fa-bene-mangiarl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6008" y="185713"/>
            <a:ext cx="5459104" cy="518615"/>
          </a:xfrm>
        </p:spPr>
        <p:txBody>
          <a:bodyPr>
            <a:normAutofit/>
          </a:bodyPr>
          <a:lstStyle/>
          <a:p>
            <a:endParaRPr lang="it-IT" sz="800" dirty="0"/>
          </a:p>
        </p:txBody>
      </p:sp>
      <p:sp>
        <p:nvSpPr>
          <p:cNvPr id="3" name="Segnaposto contenuto 2"/>
          <p:cNvSpPr>
            <a:spLocks noGrp="1"/>
          </p:cNvSpPr>
          <p:nvPr>
            <p:ph idx="4294967295"/>
          </p:nvPr>
        </p:nvSpPr>
        <p:spPr>
          <a:xfrm>
            <a:off x="7432845" y="3062772"/>
            <a:ext cx="4347950" cy="914402"/>
          </a:xfrm>
          <a:prstGeom prst="rect">
            <a:avLst/>
          </a:prstGeom>
          <a:solidFill>
            <a:srgbClr val="92D050"/>
          </a:solidFill>
          <a:ln w="28575">
            <a:solidFill>
              <a:schemeClr val="tx1"/>
            </a:solidFill>
          </a:ln>
          <a:effectLst>
            <a:innerShdw blurRad="114300">
              <a:prstClr val="black"/>
            </a:innerShdw>
          </a:effectLst>
          <a:scene3d>
            <a:camera prst="orthographicFront"/>
            <a:lightRig rig="threePt" dir="t"/>
          </a:scene3d>
          <a:sp3d>
            <a:bevelT/>
          </a:sp3d>
        </p:spPr>
        <p:txBody>
          <a:bodyPr/>
          <a:lstStyle/>
          <a:p>
            <a:pPr marL="0" indent="0" algn="ctr">
              <a:buNone/>
            </a:pPr>
            <a:r>
              <a:rPr lang="it-IT" dirty="0" smtClean="0"/>
              <a:t>Le domande più frequenti sulle terapie con antibiotici </a:t>
            </a:r>
            <a:endParaRPr lang="it-IT"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941" y="1770917"/>
            <a:ext cx="5192437" cy="396736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4152" y="164979"/>
            <a:ext cx="5308507" cy="624266"/>
          </a:xfrm>
          <a:prstGeom prst="rect">
            <a:avLst/>
          </a:prstGeom>
          <a:solidFill>
            <a:schemeClr val="accent2"/>
          </a:solidFill>
          <a:ln>
            <a:noFill/>
          </a:ln>
          <a:effectLst/>
          <a:scene3d>
            <a:camera prst="orthographicFront"/>
            <a:lightRig rig="threePt" dir="t"/>
          </a:scene3d>
          <a:sp3d>
            <a:bevelT/>
          </a:sp3d>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28739">
            <a:off x="4644533" y="4933103"/>
            <a:ext cx="3716251" cy="981969"/>
          </a:xfrm>
          <a:prstGeom prst="rect">
            <a:avLst/>
          </a:prstGeom>
          <a:solidFill>
            <a:srgbClr val="E37C67"/>
          </a:solidFill>
          <a:ln w="19050">
            <a:solidFill>
              <a:schemeClr val="tx1"/>
            </a:solidFill>
          </a:ln>
          <a:effectLst/>
          <a:scene3d>
            <a:camera prst="orthographicFront"/>
            <a:lightRig rig="threePt" dir="t"/>
          </a:scene3d>
          <a:sp3d>
            <a:bevelT/>
          </a:sp3d>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2452" y="1354546"/>
            <a:ext cx="2665234" cy="1619250"/>
          </a:xfrm>
          <a:prstGeom prst="rect">
            <a:avLst/>
          </a:prstGeom>
          <a:noFill/>
          <a:ln w="9525">
            <a:solidFill>
              <a:schemeClr val="tx1"/>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3638" y="4016230"/>
            <a:ext cx="1770937" cy="1757042"/>
          </a:xfrm>
          <a:prstGeom prst="rect">
            <a:avLst/>
          </a:prstGeom>
          <a:noFill/>
          <a:ln w="9525">
            <a:solidFill>
              <a:schemeClr val="tx1"/>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8856" y="1450538"/>
            <a:ext cx="1290721" cy="1427266"/>
          </a:xfrm>
          <a:prstGeom prst="rect">
            <a:avLst/>
          </a:prstGeom>
          <a:noFill/>
          <a:ln w="9525">
            <a:solidFill>
              <a:schemeClr val="tx1"/>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55887">
            <a:off x="4891278" y="2703179"/>
            <a:ext cx="2466975" cy="917704"/>
          </a:xfrm>
          <a:prstGeom prst="rect">
            <a:avLst/>
          </a:prstGeom>
          <a:noFill/>
          <a:ln w="19050">
            <a:solidFill>
              <a:schemeClr val="accent1"/>
            </a:solidFill>
            <a:miter lim="800000"/>
            <a:headEnd/>
            <a:tailEnd/>
          </a:ln>
          <a:effectLst>
            <a:outerShdw dist="35921" dir="2700000" algn="ctr" rotWithShape="0">
              <a:schemeClr val="bg2"/>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pic>
        <p:nvPicPr>
          <p:cNvPr id="1127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04010" y="4326056"/>
            <a:ext cx="1972102" cy="1857375"/>
          </a:xfrm>
          <a:prstGeom prst="rect">
            <a:avLst/>
          </a:prstGeom>
          <a:noFill/>
          <a:ln w="9525">
            <a:solidFill>
              <a:schemeClr val="tx1"/>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75399" y="4284359"/>
            <a:ext cx="2022049" cy="696309"/>
          </a:xfrm>
          <a:prstGeom prst="rect">
            <a:avLst/>
          </a:prstGeom>
          <a:noFill/>
          <a:ln w="9525">
            <a:solidFill>
              <a:schemeClr val="tx1"/>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1341" y="669486"/>
            <a:ext cx="2527336" cy="939233"/>
          </a:xfrm>
          <a:prstGeom prst="rect">
            <a:avLst/>
          </a:prstGeom>
          <a:noFill/>
          <a:ln w="9525">
            <a:solidFill>
              <a:schemeClr val="tx1"/>
            </a:solidFill>
            <a:miter lim="800000"/>
            <a:headEnd/>
            <a:tailEnd/>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31725" y="255149"/>
            <a:ext cx="3170237"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02270" y="5924684"/>
            <a:ext cx="2644401" cy="93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465" y="5738278"/>
            <a:ext cx="3341687"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536326"/>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B8E2EAE-67EB-BF24-9A31-32B9BA0DF185}"/>
              </a:ext>
            </a:extLst>
          </p:cNvPr>
          <p:cNvSpPr>
            <a:spLocks noGrp="1"/>
          </p:cNvSpPr>
          <p:nvPr>
            <p:ph type="title"/>
          </p:nvPr>
        </p:nvSpPr>
        <p:spPr>
          <a:xfrm>
            <a:off x="132735" y="209658"/>
            <a:ext cx="11518491" cy="2414522"/>
          </a:xfrm>
        </p:spPr>
        <p:txBody>
          <a:bodyPr>
            <a:normAutofit/>
          </a:bodyPr>
          <a:lstStyle/>
          <a:p>
            <a:r>
              <a:rPr lang="it-IT" sz="4000" b="1" kern="1200" dirty="0" smtClean="0">
                <a:solidFill>
                  <a:srgbClr val="FF3300"/>
                </a:solidFill>
                <a:effectLst/>
                <a:latin typeface="Cavolini" panose="03000502040302020204" pitchFamily="66" charset="0"/>
                <a:ea typeface="Calibri" panose="020F0502020204030204" pitchFamily="34" charset="0"/>
                <a:cs typeface="Cavolini" panose="03000502040302020204" pitchFamily="66" charset="0"/>
              </a:rPr>
              <a:t>EVITARE </a:t>
            </a:r>
            <a:r>
              <a:rPr lang="it-IT" sz="4000" b="1" kern="1200" dirty="0">
                <a:solidFill>
                  <a:srgbClr val="FF3300"/>
                </a:solidFill>
                <a:effectLst/>
                <a:latin typeface="Cavolini" panose="03000502040302020204" pitchFamily="66" charset="0"/>
                <a:ea typeface="Calibri" panose="020F0502020204030204" pitchFamily="34" charset="0"/>
                <a:cs typeface="Cavolini" panose="03000502040302020204" pitchFamily="66" charset="0"/>
              </a:rPr>
              <a:t>UN UTILIZZO ECCESSIVO DI LATTE E DERIVATI DURANTE LA TERAPIA CON ALCUNI ANTIBIOTICI</a:t>
            </a:r>
            <a:br>
              <a:rPr lang="it-IT" sz="4000" b="1" kern="1200" dirty="0">
                <a:solidFill>
                  <a:srgbClr val="FF3300"/>
                </a:solidFill>
                <a:effectLst/>
                <a:latin typeface="Cavolini" panose="03000502040302020204" pitchFamily="66" charset="0"/>
                <a:ea typeface="Calibri" panose="020F0502020204030204" pitchFamily="34" charset="0"/>
                <a:cs typeface="Cavolini" panose="03000502040302020204" pitchFamily="66" charset="0"/>
              </a:rPr>
            </a:br>
            <a:r>
              <a:rPr lang="it-IT" sz="4000" b="1" kern="1200" dirty="0">
                <a:solidFill>
                  <a:srgbClr val="0070C0"/>
                </a:solidFill>
                <a:effectLst/>
                <a:latin typeface="Cavolini" panose="03000502040302020204" pitchFamily="66" charset="0"/>
                <a:ea typeface="Calibri" panose="020F0502020204030204" pitchFamily="34" charset="0"/>
                <a:cs typeface="Cavolini" panose="03000502040302020204" pitchFamily="66" charset="0"/>
              </a:rPr>
              <a:t>Vero o falso</a:t>
            </a:r>
            <a:endParaRPr lang="it-IT" sz="4000" dirty="0">
              <a:solidFill>
                <a:srgbClr val="0070C0"/>
              </a:solidFill>
              <a:latin typeface="Cavolini" panose="03000502040302020204" pitchFamily="66" charset="0"/>
              <a:cs typeface="Cavolini" panose="03000502040302020204" pitchFamily="66" charset="0"/>
            </a:endParaRPr>
          </a:p>
        </p:txBody>
      </p:sp>
      <p:sp>
        <p:nvSpPr>
          <p:cNvPr id="3" name="Segnaposto testo 2">
            <a:extLst>
              <a:ext uri="{FF2B5EF4-FFF2-40B4-BE49-F238E27FC236}">
                <a16:creationId xmlns:a16="http://schemas.microsoft.com/office/drawing/2014/main" xmlns="" id="{BCF58F35-5204-62F9-65DC-564D8BC31E5E}"/>
              </a:ext>
            </a:extLst>
          </p:cNvPr>
          <p:cNvSpPr>
            <a:spLocks noGrp="1"/>
          </p:cNvSpPr>
          <p:nvPr>
            <p:ph type="body" sz="half" idx="2"/>
          </p:nvPr>
        </p:nvSpPr>
        <p:spPr>
          <a:xfrm>
            <a:off x="228287" y="2737388"/>
            <a:ext cx="11735425" cy="3411090"/>
          </a:xfrm>
        </p:spPr>
        <p:txBody>
          <a:bodyPr>
            <a:noAutofit/>
          </a:bodyPr>
          <a:lstStyle/>
          <a:p>
            <a:pPr lvl="0" fontAlgn="base">
              <a:lnSpc>
                <a:spcPct val="115000"/>
              </a:lnSpc>
              <a:tabLst>
                <a:tab pos="457200" algn="l"/>
              </a:tabLst>
            </a:pPr>
            <a:r>
              <a:rPr lang="it-IT" sz="2000" b="1" kern="1200" dirty="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Vero</a:t>
            </a:r>
            <a:r>
              <a:rPr lang="it-IT" sz="2000" kern="1200" dirty="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a:t>
            </a:r>
          </a:p>
          <a:p>
            <a:pPr lvl="0" fontAlgn="base">
              <a:lnSpc>
                <a:spcPct val="115000"/>
              </a:lnSpc>
              <a:tabLst>
                <a:tab pos="457200" algn="l"/>
              </a:tabLst>
            </a:pPr>
            <a:r>
              <a:rPr lang="it-IT" sz="2000" b="1" kern="1200" dirty="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PER ALCUNI TIPI DI ANTIBIOTICI PUÒ VERIFICARSI UNA INTERFERENZA CON CERTI  ALIMENTI. ANTIBIOTICI COME LE TETRACICLINE O I FLUOROCHINOLONI  PER ESEMPIO ANDREBBERO ASSUNTI ALMENO DUE ORE PRIMA DEI PASTI, SPECIE SE SI BEVE LATTE O SI MANGIANO LATTICINI (YOGURT E FORMAGGI) PERCHE’</a:t>
            </a:r>
            <a:endParaRPr lang="it-IT" sz="2000" b="1"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15000"/>
              </a:lnSpc>
            </a:pPr>
            <a:r>
              <a:rPr lang="it-IT" sz="2000" b="1" kern="1200" dirty="0">
                <a:solidFill>
                  <a:schemeClr val="accent3">
                    <a:lumMod val="50000"/>
                  </a:schemeClr>
                </a:solidFill>
                <a:effectLst/>
                <a:latin typeface="Comic Sans MS" panose="030F0702030302020204" pitchFamily="66" charset="0"/>
                <a:ea typeface="Times New Roman" panose="02020603050405020304" pitchFamily="18" charset="0"/>
              </a:rPr>
              <a:t>        IL CALCIO CONTENUTO IN ESSI SI LEGA ALLE MOLECOLE DEGLI ANTIBIOTICI E Ne  PUO’ IMPEDIRE L’ASSORBIMENTO RENDENDO LA CURA INEFFICACE </a:t>
            </a:r>
            <a:endParaRPr lang="it-IT" sz="2000" b="1" dirty="0">
              <a:solidFill>
                <a:schemeClr val="accent3">
                  <a:lumMod val="50000"/>
                </a:schemeClr>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3512" y="2090742"/>
            <a:ext cx="2639265" cy="1217608"/>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3485" y="5924550"/>
            <a:ext cx="30607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6610" y="6024281"/>
            <a:ext cx="2682875" cy="918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46787"/>
            <a:ext cx="2762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446553"/>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1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173A1B1-0BF1-DA09-09F4-ACB8CB5A751B}"/>
              </a:ext>
            </a:extLst>
          </p:cNvPr>
          <p:cNvSpPr>
            <a:spLocks noGrp="1"/>
          </p:cNvSpPr>
          <p:nvPr>
            <p:ph type="title"/>
          </p:nvPr>
        </p:nvSpPr>
        <p:spPr>
          <a:xfrm>
            <a:off x="557981" y="-418505"/>
            <a:ext cx="11253019" cy="3436374"/>
          </a:xfrm>
        </p:spPr>
        <p:txBody>
          <a:bodyPr>
            <a:normAutofit/>
          </a:bodyPr>
          <a:lstStyle/>
          <a:p>
            <a:r>
              <a:rPr lang="it-IT" sz="4000" b="1" dirty="0">
                <a:solidFill>
                  <a:srgbClr val="FF3300"/>
                </a:solidFill>
                <a:latin typeface="Cavolini" panose="03000502040302020204" pitchFamily="66" charset="0"/>
                <a:cs typeface="Cavolini" panose="03000502040302020204" pitchFamily="66" charset="0"/>
              </a:rPr>
              <a:t>GLI ANTIBIOTICI POSSONO ESSERE ASSUNTI contemporaneamente A QUALSIASI ALTRO MEDICINALE</a:t>
            </a:r>
            <a:br>
              <a:rPr lang="it-IT" sz="4000" b="1" dirty="0">
                <a:solidFill>
                  <a:srgbClr val="FF3300"/>
                </a:solidFill>
                <a:latin typeface="Cavolini" panose="03000502040302020204" pitchFamily="66" charset="0"/>
                <a:cs typeface="Cavolini" panose="03000502040302020204" pitchFamily="66" charset="0"/>
              </a:rPr>
            </a:br>
            <a:r>
              <a:rPr lang="it-IT" sz="4000" b="1" dirty="0">
                <a:solidFill>
                  <a:srgbClr val="0070C0"/>
                </a:solidFill>
                <a:latin typeface="Cavolini" panose="03000502040302020204" pitchFamily="66" charset="0"/>
                <a:cs typeface="Cavolini" panose="03000502040302020204" pitchFamily="66" charset="0"/>
              </a:rPr>
              <a:t>Vero o falso</a:t>
            </a:r>
          </a:p>
        </p:txBody>
      </p:sp>
      <p:sp>
        <p:nvSpPr>
          <p:cNvPr id="3" name="Segnaposto testo 2">
            <a:extLst>
              <a:ext uri="{FF2B5EF4-FFF2-40B4-BE49-F238E27FC236}">
                <a16:creationId xmlns:a16="http://schemas.microsoft.com/office/drawing/2014/main" xmlns="" id="{E47550D9-B9FE-285F-4139-55E0A45FC118}"/>
              </a:ext>
            </a:extLst>
          </p:cNvPr>
          <p:cNvSpPr>
            <a:spLocks noGrp="1"/>
          </p:cNvSpPr>
          <p:nvPr>
            <p:ph type="body" sz="half" idx="2"/>
          </p:nvPr>
        </p:nvSpPr>
        <p:spPr>
          <a:xfrm>
            <a:off x="381000" y="2593090"/>
            <a:ext cx="11430001" cy="2772696"/>
          </a:xfrm>
        </p:spPr>
        <p:txBody>
          <a:bodyPr>
            <a:normAutofit fontScale="92500" lnSpcReduction="10000"/>
          </a:bodyPr>
          <a:lstStyle/>
          <a:p>
            <a:r>
              <a:rPr lang="it-IT" sz="2200" b="1" dirty="0">
                <a:solidFill>
                  <a:schemeClr val="accent3">
                    <a:lumMod val="50000"/>
                  </a:schemeClr>
                </a:solidFill>
                <a:latin typeface="Comic Sans MS" panose="030F0702030302020204" pitchFamily="66" charset="0"/>
              </a:rPr>
              <a:t>FALSO:</a:t>
            </a:r>
          </a:p>
          <a:p>
            <a:r>
              <a:rPr lang="it-IT" sz="2200" b="1" dirty="0">
                <a:solidFill>
                  <a:schemeClr val="accent3">
                    <a:lumMod val="50000"/>
                  </a:schemeClr>
                </a:solidFill>
                <a:latin typeface="Comic Sans MS" panose="030F0702030302020204" pitchFamily="66" charset="0"/>
              </a:rPr>
              <a:t>MOLTI ANTIBIOTICI VANNO ASSUNTI LONTANO DA ALTRI FARMACI, PERCHE’ IN ALCUNI CASI LA LORO SOMMINISTRAZIONE SIMULTANEA PUO’ RENDERE INEFFICACE LA RISPOSTA ATTESA DELL’ANTIBIOTICO, IN ALTRI CASI PUO’ PORTARE INVECE AD UNA INTERAZIONE CON EFFETTI INDESIDERATI ANCHE GRAVI. BISOGNA ATTENERSI ALLA PRESCRIZIONE DEL MEDICO, </a:t>
            </a:r>
            <a:r>
              <a:rPr lang="it-IT" sz="2200" b="1" dirty="0" smtClean="0">
                <a:solidFill>
                  <a:schemeClr val="accent3">
                    <a:lumMod val="50000"/>
                  </a:schemeClr>
                </a:solidFill>
                <a:latin typeface="Comic Sans MS" panose="030F0702030302020204" pitchFamily="66" charset="0"/>
              </a:rPr>
              <a:t>                     RISPETTANDO </a:t>
            </a:r>
            <a:r>
              <a:rPr lang="it-IT" sz="2200" b="1" dirty="0">
                <a:solidFill>
                  <a:schemeClr val="accent3">
                    <a:lumMod val="50000"/>
                  </a:schemeClr>
                </a:solidFill>
                <a:latin typeface="Comic Sans MS" panose="030F0702030302020204" pitchFamily="66" charset="0"/>
              </a:rPr>
              <a:t>ATTENTAMENTE LE REGOLE. </a:t>
            </a:r>
          </a:p>
          <a:p>
            <a:endParaRPr lang="it-IT"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4511" y="1676400"/>
            <a:ext cx="2676525" cy="1043733"/>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0379" y="5924550"/>
            <a:ext cx="30607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033" y="5865066"/>
            <a:ext cx="2682875"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46787"/>
            <a:ext cx="2762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478472"/>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9602F93-E39F-D289-B57D-04695E3637F6}"/>
              </a:ext>
            </a:extLst>
          </p:cNvPr>
          <p:cNvSpPr>
            <a:spLocks noGrp="1"/>
          </p:cNvSpPr>
          <p:nvPr>
            <p:ph type="title"/>
          </p:nvPr>
        </p:nvSpPr>
        <p:spPr>
          <a:xfrm>
            <a:off x="439993" y="432620"/>
            <a:ext cx="11312013" cy="2546556"/>
          </a:xfrm>
        </p:spPr>
        <p:txBody>
          <a:bodyPr>
            <a:normAutofit/>
          </a:bodyPr>
          <a:lstStyle/>
          <a:p>
            <a:r>
              <a:rPr lang="it-IT" sz="4000" b="1" dirty="0">
                <a:solidFill>
                  <a:srgbClr val="FF3300"/>
                </a:solidFill>
                <a:latin typeface="Cavolini" panose="03000502040302020204" pitchFamily="66" charset="0"/>
                <a:cs typeface="Cavolini" panose="03000502040302020204" pitchFamily="66" charset="0"/>
              </a:rPr>
              <a:t>SI POSSONO TRANQUILLAMENTE BERE ALCOLICI DURANTE LA TERAPIA CON ANTIBIOTICI</a:t>
            </a:r>
            <a:r>
              <a:rPr lang="it-IT" sz="4000" b="1" dirty="0">
                <a:solidFill>
                  <a:srgbClr val="0070C0"/>
                </a:solidFill>
                <a:latin typeface="Cavolini" panose="03000502040302020204" pitchFamily="66" charset="0"/>
                <a:cs typeface="Cavolini" panose="03000502040302020204" pitchFamily="66" charset="0"/>
              </a:rPr>
              <a:t/>
            </a:r>
            <a:br>
              <a:rPr lang="it-IT" sz="4000" b="1" dirty="0">
                <a:solidFill>
                  <a:srgbClr val="0070C0"/>
                </a:solidFill>
                <a:latin typeface="Cavolini" panose="03000502040302020204" pitchFamily="66" charset="0"/>
                <a:cs typeface="Cavolini" panose="03000502040302020204" pitchFamily="66" charset="0"/>
              </a:rPr>
            </a:br>
            <a:r>
              <a:rPr lang="it-IT" sz="4000" b="1" dirty="0">
                <a:solidFill>
                  <a:srgbClr val="0070C0"/>
                </a:solidFill>
                <a:latin typeface="Cavolini" panose="03000502040302020204" pitchFamily="66" charset="0"/>
                <a:cs typeface="Cavolini" panose="03000502040302020204" pitchFamily="66" charset="0"/>
              </a:rPr>
              <a:t>Vero o falso</a:t>
            </a:r>
          </a:p>
        </p:txBody>
      </p:sp>
      <p:sp>
        <p:nvSpPr>
          <p:cNvPr id="3" name="Segnaposto testo 2">
            <a:extLst>
              <a:ext uri="{FF2B5EF4-FFF2-40B4-BE49-F238E27FC236}">
                <a16:creationId xmlns:a16="http://schemas.microsoft.com/office/drawing/2014/main" xmlns="" id="{6C4E98CD-ECC1-28BF-0B22-08B58918FDC7}"/>
              </a:ext>
            </a:extLst>
          </p:cNvPr>
          <p:cNvSpPr>
            <a:spLocks noGrp="1"/>
          </p:cNvSpPr>
          <p:nvPr>
            <p:ph type="body" sz="half" idx="2"/>
          </p:nvPr>
        </p:nvSpPr>
        <p:spPr>
          <a:xfrm>
            <a:off x="304799" y="2979176"/>
            <a:ext cx="11447207" cy="2546555"/>
          </a:xfrm>
        </p:spPr>
        <p:txBody>
          <a:bodyPr>
            <a:normAutofit fontScale="92500" lnSpcReduction="10000"/>
          </a:bodyPr>
          <a:lstStyle/>
          <a:p>
            <a:r>
              <a:rPr lang="it-IT" sz="2000" b="1" dirty="0">
                <a:solidFill>
                  <a:schemeClr val="accent3">
                    <a:lumMod val="50000"/>
                  </a:schemeClr>
                </a:solidFill>
                <a:latin typeface="Comic Sans MS" panose="030F0702030302020204" pitchFamily="66" charset="0"/>
              </a:rPr>
              <a:t>FALSO:</a:t>
            </a:r>
          </a:p>
          <a:p>
            <a:r>
              <a:rPr lang="it-IT" sz="2000" b="1" dirty="0">
                <a:solidFill>
                  <a:schemeClr val="accent3">
                    <a:lumMod val="50000"/>
                  </a:schemeClr>
                </a:solidFill>
                <a:latin typeface="Comic Sans MS" panose="030F0702030302020204" pitchFamily="66" charset="0"/>
              </a:rPr>
              <a:t>ALCOOL E ANTIBIOTICI (IN PARTICOLARE PER LE CEFALOSPORINE) PORTANO AD UN AUMENTO DEI TIPICI MALESSERI ASSOCIATI A UNA SBORNIA, COME ARROSSAMENTO DELLA CUTE DEL VISO E DEL TORACE, VAMPATE DI CALORE, MAL DI TESTA, VOMITO, IPOTENSIONE, PALPITAZIONI. </a:t>
            </a:r>
            <a:r>
              <a:rPr lang="it-IT" sz="2000" b="1" dirty="0" smtClean="0">
                <a:solidFill>
                  <a:schemeClr val="accent3">
                    <a:lumMod val="50000"/>
                  </a:schemeClr>
                </a:solidFill>
                <a:latin typeface="Comic Sans MS" panose="030F0702030302020204" pitchFamily="66" charset="0"/>
              </a:rPr>
              <a:t>ANCHE </a:t>
            </a:r>
            <a:r>
              <a:rPr lang="it-IT" sz="2000" b="1" dirty="0">
                <a:solidFill>
                  <a:schemeClr val="accent3">
                    <a:lumMod val="50000"/>
                  </a:schemeClr>
                </a:solidFill>
                <a:latin typeface="Comic Sans MS" panose="030F0702030302020204" pitchFamily="66" charset="0"/>
              </a:rPr>
              <a:t>SE NON SI ASSUMONO TERAPIE ANTIBIOTICHE  BISOGNA TENERE BEN A MENTE CHE GLI ALCOLOCI </a:t>
            </a:r>
            <a:r>
              <a:rPr lang="it-IT" sz="2000" b="1" dirty="0" smtClean="0">
                <a:solidFill>
                  <a:schemeClr val="accent3">
                    <a:lumMod val="50000"/>
                  </a:schemeClr>
                </a:solidFill>
                <a:latin typeface="Comic Sans MS" panose="030F0702030302020204" pitchFamily="66" charset="0"/>
              </a:rPr>
              <a:t>                                             VANNO </a:t>
            </a:r>
            <a:r>
              <a:rPr lang="it-IT" sz="2000" b="1" dirty="0">
                <a:solidFill>
                  <a:schemeClr val="accent3">
                    <a:lumMod val="50000"/>
                  </a:schemeClr>
                </a:solidFill>
                <a:latin typeface="Comic Sans MS" panose="030F0702030302020204" pitchFamily="66" charset="0"/>
              </a:rPr>
              <a:t>ASSUNTI SEMPRE CON MODERAZIONE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848" y="2155873"/>
            <a:ext cx="2021540" cy="117447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9697" y="5924550"/>
            <a:ext cx="30607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5928" y="5905295"/>
            <a:ext cx="2682875"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46787"/>
            <a:ext cx="2762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705754"/>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7772FE1-89AF-5278-5F33-2528492C63DC}"/>
              </a:ext>
            </a:extLst>
          </p:cNvPr>
          <p:cNvSpPr>
            <a:spLocks noGrp="1"/>
          </p:cNvSpPr>
          <p:nvPr>
            <p:ph type="title"/>
          </p:nvPr>
        </p:nvSpPr>
        <p:spPr>
          <a:xfrm>
            <a:off x="248264" y="167640"/>
            <a:ext cx="11695471" cy="2468880"/>
          </a:xfrm>
        </p:spPr>
        <p:txBody>
          <a:bodyPr>
            <a:normAutofit/>
          </a:bodyPr>
          <a:lstStyle/>
          <a:p>
            <a:r>
              <a:rPr lang="it-IT" sz="4000" b="1" dirty="0">
                <a:solidFill>
                  <a:srgbClr val="FF3300"/>
                </a:solidFill>
                <a:latin typeface="Cavolini" panose="03000502040302020204" pitchFamily="66" charset="0"/>
                <a:cs typeface="Cavolini" panose="03000502040302020204" pitchFamily="66" charset="0"/>
              </a:rPr>
              <a:t>E’ SEMPRE PREFERIBILE ASSUMERE I FERMENTI LATTICI NEL CORSO DI UNA TERAPIA </a:t>
            </a:r>
            <a:r>
              <a:rPr lang="it-IT" sz="4000" b="1" dirty="0" err="1">
                <a:solidFill>
                  <a:srgbClr val="FF3300"/>
                </a:solidFill>
                <a:latin typeface="Cavolini" panose="03000502040302020204" pitchFamily="66" charset="0"/>
                <a:cs typeface="Cavolini" panose="03000502040302020204" pitchFamily="66" charset="0"/>
              </a:rPr>
              <a:t>ANTIBIOTICa</a:t>
            </a:r>
            <a:r>
              <a:rPr lang="it-IT" sz="4000" b="1" dirty="0">
                <a:solidFill>
                  <a:srgbClr val="FF3300"/>
                </a:solidFill>
                <a:latin typeface="Cavolini" panose="03000502040302020204" pitchFamily="66" charset="0"/>
                <a:cs typeface="Cavolini" panose="03000502040302020204" pitchFamily="66" charset="0"/>
              </a:rPr>
              <a:t/>
            </a:r>
            <a:br>
              <a:rPr lang="it-IT" sz="4000" b="1" dirty="0">
                <a:solidFill>
                  <a:srgbClr val="FF3300"/>
                </a:solidFill>
                <a:latin typeface="Cavolini" panose="03000502040302020204" pitchFamily="66" charset="0"/>
                <a:cs typeface="Cavolini" panose="03000502040302020204" pitchFamily="66" charset="0"/>
              </a:rPr>
            </a:br>
            <a:r>
              <a:rPr lang="it-IT" sz="4000" b="1" dirty="0">
                <a:solidFill>
                  <a:srgbClr val="0070C0"/>
                </a:solidFill>
                <a:latin typeface="Cavolini" panose="03000502040302020204" pitchFamily="66" charset="0"/>
                <a:cs typeface="Cavolini" panose="03000502040302020204" pitchFamily="66" charset="0"/>
              </a:rPr>
              <a:t>Vero o falso</a:t>
            </a:r>
          </a:p>
        </p:txBody>
      </p:sp>
      <p:sp>
        <p:nvSpPr>
          <p:cNvPr id="3" name="Segnaposto testo 2">
            <a:extLst>
              <a:ext uri="{FF2B5EF4-FFF2-40B4-BE49-F238E27FC236}">
                <a16:creationId xmlns:a16="http://schemas.microsoft.com/office/drawing/2014/main" xmlns="" id="{DEBED8A9-020E-B17F-FBEE-00CB6674C3F2}"/>
              </a:ext>
            </a:extLst>
          </p:cNvPr>
          <p:cNvSpPr>
            <a:spLocks noGrp="1"/>
          </p:cNvSpPr>
          <p:nvPr>
            <p:ph type="body" sz="half" idx="2"/>
          </p:nvPr>
        </p:nvSpPr>
        <p:spPr>
          <a:xfrm>
            <a:off x="59135" y="2495761"/>
            <a:ext cx="8251879" cy="3992104"/>
          </a:xfrm>
        </p:spPr>
        <p:txBody>
          <a:bodyPr>
            <a:normAutofit/>
          </a:bodyPr>
          <a:lstStyle/>
          <a:p>
            <a:r>
              <a:rPr lang="it-IT" sz="2000" b="1" dirty="0">
                <a:solidFill>
                  <a:schemeClr val="accent3">
                    <a:lumMod val="50000"/>
                  </a:schemeClr>
                </a:solidFill>
                <a:latin typeface="Comic Sans MS" panose="030F0702030302020204" pitchFamily="66" charset="0"/>
              </a:rPr>
              <a:t>VERO:</a:t>
            </a:r>
          </a:p>
          <a:p>
            <a:r>
              <a:rPr lang="it-IT" sz="2000" b="1" dirty="0">
                <a:solidFill>
                  <a:schemeClr val="accent3">
                    <a:lumMod val="50000"/>
                  </a:schemeClr>
                </a:solidFill>
                <a:latin typeface="Comic Sans MS" panose="030F0702030302020204" pitchFamily="66" charset="0"/>
              </a:rPr>
              <a:t>E’ SEMPRE </a:t>
            </a:r>
            <a:r>
              <a:rPr lang="it-IT" sz="2000" b="1" dirty="0" smtClean="0">
                <a:solidFill>
                  <a:schemeClr val="accent3">
                    <a:lumMod val="50000"/>
                  </a:schemeClr>
                </a:solidFill>
                <a:latin typeface="Comic Sans MS" panose="030F0702030302020204" pitchFamily="66" charset="0"/>
              </a:rPr>
              <a:t>BENE </a:t>
            </a:r>
            <a:r>
              <a:rPr lang="it-IT" sz="2000" b="1" dirty="0">
                <a:solidFill>
                  <a:schemeClr val="accent3">
                    <a:lumMod val="50000"/>
                  </a:schemeClr>
                </a:solidFill>
                <a:latin typeface="Comic Sans MS" panose="030F0702030302020204" pitchFamily="66" charset="0"/>
              </a:rPr>
              <a:t>AFFIANCARE ALLA CURA ANTIBIOTICA L’ASSUNZIONE DEI FERMENTI LATTICI.</a:t>
            </a:r>
          </a:p>
          <a:p>
            <a:r>
              <a:rPr lang="it-IT" sz="2000" b="1" dirty="0">
                <a:solidFill>
                  <a:schemeClr val="accent3">
                    <a:lumMod val="50000"/>
                  </a:schemeClr>
                </a:solidFill>
                <a:latin typeface="Comic Sans MS" panose="030F0702030302020204" pitchFamily="66" charset="0"/>
              </a:rPr>
              <a:t>I FERMENTI LATTICI SONO UTILI NEL RIPORTARE L’EQUILIBRIO E NEL DEPURARE L'INTESTINO, IN QUANTO GARANTISCONO </a:t>
            </a:r>
            <a:r>
              <a:rPr lang="it-IT" sz="2000" b="1" dirty="0" smtClean="0">
                <a:solidFill>
                  <a:schemeClr val="accent3">
                    <a:lumMod val="50000"/>
                  </a:schemeClr>
                </a:solidFill>
                <a:latin typeface="Comic Sans MS" panose="030F0702030302020204" pitchFamily="66" charset="0"/>
              </a:rPr>
              <a:t>IL BENESSERE </a:t>
            </a:r>
            <a:r>
              <a:rPr lang="it-IT" sz="2000" b="1" dirty="0" smtClean="0">
                <a:solidFill>
                  <a:schemeClr val="accent3">
                    <a:lumMod val="50000"/>
                  </a:schemeClr>
                </a:solidFill>
                <a:latin typeface="Comic Sans MS" panose="030F0702030302020204" pitchFamily="66" charset="0"/>
              </a:rPr>
              <a:t>DELLA                       “</a:t>
            </a:r>
            <a:r>
              <a:rPr lang="it-IT" sz="2000" b="1" dirty="0">
                <a:solidFill>
                  <a:schemeClr val="accent3">
                    <a:lumMod val="50000"/>
                  </a:schemeClr>
                </a:solidFill>
                <a:latin typeface="Comic Sans MS" panose="030F0702030302020204" pitchFamily="66" charset="0"/>
              </a:rPr>
              <a:t>FLORA BATTERICA INTESTINALE BUONA</a:t>
            </a:r>
          </a:p>
          <a:p>
            <a:endParaRPr lang="it-IT" dirty="0"/>
          </a:p>
        </p:txBody>
      </p:sp>
      <p:pic>
        <p:nvPicPr>
          <p:cNvPr id="4" name="Immagine 3">
            <a:extLst>
              <a:ext uri="{FF2B5EF4-FFF2-40B4-BE49-F238E27FC236}">
                <a16:creationId xmlns:a16="http://schemas.microsoft.com/office/drawing/2014/main" xmlns="" id="{6EC1B76F-C3A2-70F0-6A8A-B36D7F98AF86}"/>
              </a:ext>
            </a:extLst>
          </p:cNvPr>
          <p:cNvPicPr>
            <a:picLocks noChangeAspect="1"/>
          </p:cNvPicPr>
          <p:nvPr/>
        </p:nvPicPr>
        <p:blipFill rotWithShape="1">
          <a:blip r:embed="rId2"/>
          <a:srcRect l="-766" t="3577" r="2607" b="-5417"/>
          <a:stretch/>
        </p:blipFill>
        <p:spPr>
          <a:xfrm>
            <a:off x="8615082" y="2115345"/>
            <a:ext cx="3021106" cy="212787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8309" y="5938556"/>
            <a:ext cx="30607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5928" y="5905966"/>
            <a:ext cx="2682875"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95" y="6060793"/>
            <a:ext cx="2762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164968"/>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1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E3E74BE-D71C-A747-C8BF-556538C4FA1E}"/>
              </a:ext>
            </a:extLst>
          </p:cNvPr>
          <p:cNvSpPr>
            <a:spLocks noGrp="1"/>
          </p:cNvSpPr>
          <p:nvPr>
            <p:ph type="title"/>
          </p:nvPr>
        </p:nvSpPr>
        <p:spPr>
          <a:xfrm>
            <a:off x="383457" y="1756"/>
            <a:ext cx="11680723" cy="2697200"/>
          </a:xfrm>
        </p:spPr>
        <p:txBody>
          <a:bodyPr>
            <a:normAutofit/>
          </a:bodyPr>
          <a:lstStyle/>
          <a:p>
            <a:r>
              <a:rPr lang="it-IT" sz="4000" b="1" dirty="0">
                <a:solidFill>
                  <a:srgbClr val="FF3300"/>
                </a:solidFill>
                <a:latin typeface="Cavolini" panose="03000502040302020204" pitchFamily="66" charset="0"/>
                <a:cs typeface="Cavolini" panose="03000502040302020204" pitchFamily="66" charset="0"/>
              </a:rPr>
              <a:t>L’ANTIBIOTICO VA SEMPRE PRESO ALLA STESSA ora</a:t>
            </a:r>
            <a:br>
              <a:rPr lang="it-IT" sz="4000" b="1" dirty="0">
                <a:solidFill>
                  <a:srgbClr val="FF3300"/>
                </a:solidFill>
                <a:latin typeface="Cavolini" panose="03000502040302020204" pitchFamily="66" charset="0"/>
                <a:cs typeface="Cavolini" panose="03000502040302020204" pitchFamily="66" charset="0"/>
              </a:rPr>
            </a:br>
            <a:r>
              <a:rPr lang="it-IT" sz="4000" b="1" dirty="0">
                <a:solidFill>
                  <a:srgbClr val="0070C0"/>
                </a:solidFill>
                <a:latin typeface="Cavolini" panose="03000502040302020204" pitchFamily="66" charset="0"/>
                <a:cs typeface="Cavolini" panose="03000502040302020204" pitchFamily="66" charset="0"/>
              </a:rPr>
              <a:t>vero o falso</a:t>
            </a:r>
          </a:p>
        </p:txBody>
      </p:sp>
      <p:sp>
        <p:nvSpPr>
          <p:cNvPr id="3" name="Segnaposto testo 2">
            <a:extLst>
              <a:ext uri="{FF2B5EF4-FFF2-40B4-BE49-F238E27FC236}">
                <a16:creationId xmlns:a16="http://schemas.microsoft.com/office/drawing/2014/main" xmlns="" id="{004CA78F-9FD8-2221-493E-B2488C5D3B1C}"/>
              </a:ext>
            </a:extLst>
          </p:cNvPr>
          <p:cNvSpPr>
            <a:spLocks noGrp="1"/>
          </p:cNvSpPr>
          <p:nvPr>
            <p:ph type="body" sz="half" idx="2"/>
          </p:nvPr>
        </p:nvSpPr>
        <p:spPr>
          <a:xfrm>
            <a:off x="129203" y="1996794"/>
            <a:ext cx="7728720" cy="4527755"/>
          </a:xfrm>
        </p:spPr>
        <p:txBody>
          <a:bodyPr>
            <a:normAutofit/>
          </a:bodyPr>
          <a:lstStyle/>
          <a:p>
            <a:r>
              <a:rPr lang="it-IT" sz="2000" b="1" dirty="0">
                <a:solidFill>
                  <a:schemeClr val="accent3">
                    <a:lumMod val="50000"/>
                  </a:schemeClr>
                </a:solidFill>
                <a:latin typeface="Comic Sans MS" panose="030F0702030302020204" pitchFamily="66" charset="0"/>
              </a:rPr>
              <a:t>VERO: </a:t>
            </a:r>
          </a:p>
          <a:p>
            <a:r>
              <a:rPr lang="it-IT" sz="2000" b="1" dirty="0">
                <a:solidFill>
                  <a:schemeClr val="accent3">
                    <a:lumMod val="50000"/>
                  </a:schemeClr>
                </a:solidFill>
                <a:latin typeface="Comic Sans MS" panose="030F0702030302020204" pitchFamily="66" charset="0"/>
              </a:rPr>
              <a:t>SE NON SI RISPETTANO GLI ORARI E GLI INTERVALLI </a:t>
            </a:r>
            <a:r>
              <a:rPr lang="it-IT" sz="2000" b="1" dirty="0" smtClean="0">
                <a:solidFill>
                  <a:schemeClr val="accent3">
                    <a:lumMod val="50000"/>
                  </a:schemeClr>
                </a:solidFill>
                <a:latin typeface="Comic Sans MS" panose="030F0702030302020204" pitchFamily="66" charset="0"/>
              </a:rPr>
              <a:t>RACCOMANDATI </a:t>
            </a:r>
            <a:r>
              <a:rPr lang="it-IT" sz="2000" b="1" dirty="0">
                <a:solidFill>
                  <a:schemeClr val="accent3">
                    <a:lumMod val="50000"/>
                  </a:schemeClr>
                </a:solidFill>
                <a:latin typeface="Comic Sans MS" panose="030F0702030302020204" pitchFamily="66" charset="0"/>
              </a:rPr>
              <a:t>DAL MEDICO,                        </a:t>
            </a:r>
            <a:r>
              <a:rPr lang="it-IT" sz="2000" b="1" dirty="0" smtClean="0">
                <a:solidFill>
                  <a:schemeClr val="accent3">
                    <a:lumMod val="50000"/>
                  </a:schemeClr>
                </a:solidFill>
                <a:latin typeface="Comic Sans MS" panose="030F0702030302020204" pitchFamily="66" charset="0"/>
              </a:rPr>
              <a:t>                LA </a:t>
            </a:r>
            <a:r>
              <a:rPr lang="it-IT" sz="2000" b="1" dirty="0">
                <a:solidFill>
                  <a:schemeClr val="accent3">
                    <a:lumMod val="50000"/>
                  </a:schemeClr>
                </a:solidFill>
                <a:latin typeface="Comic Sans MS" panose="030F0702030302020204" pitchFamily="66" charset="0"/>
              </a:rPr>
              <a:t>TERAPIA ANTIBIOTICA PERDE EFFICACIA, CIOE’ NON RIESCE A COMBATTERE I BATTERI RESPONSABILI DELL’INFEZIONE. GLI INTERVALLI DI TEMPO </a:t>
            </a:r>
            <a:r>
              <a:rPr lang="it-IT" sz="2000" b="1" dirty="0" smtClean="0">
                <a:solidFill>
                  <a:schemeClr val="accent3">
                    <a:lumMod val="50000"/>
                  </a:schemeClr>
                </a:solidFill>
                <a:latin typeface="Comic Sans MS" panose="030F0702030302020204" pitchFamily="66" charset="0"/>
              </a:rPr>
              <a:t>GIUSTI SONO </a:t>
            </a:r>
            <a:r>
              <a:rPr lang="it-IT" sz="2000" b="1" dirty="0">
                <a:solidFill>
                  <a:schemeClr val="accent3">
                    <a:lumMod val="50000"/>
                  </a:schemeClr>
                </a:solidFill>
                <a:latin typeface="Comic Sans MS" panose="030F0702030302020204" pitchFamily="66" charset="0"/>
              </a:rPr>
              <a:t>STABILITI SULLA </a:t>
            </a:r>
            <a:r>
              <a:rPr lang="it-IT" sz="2000" b="1" dirty="0" smtClean="0">
                <a:solidFill>
                  <a:schemeClr val="accent3">
                    <a:lumMod val="50000"/>
                  </a:schemeClr>
                </a:solidFill>
                <a:latin typeface="Comic Sans MS" panose="030F0702030302020204" pitchFamily="66" charset="0"/>
              </a:rPr>
              <a:t>BASE DELLE </a:t>
            </a:r>
            <a:r>
              <a:rPr lang="it-IT" sz="2000" b="1" dirty="0">
                <a:solidFill>
                  <a:schemeClr val="accent3">
                    <a:lumMod val="50000"/>
                  </a:schemeClr>
                </a:solidFill>
                <a:latin typeface="Comic Sans MS" panose="030F0702030302020204" pitchFamily="66" charset="0"/>
              </a:rPr>
              <a:t>CARATTERISTICHE DELL’ANTIBIOTICO STESSO</a:t>
            </a:r>
          </a:p>
          <a:p>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5828" y="1791999"/>
            <a:ext cx="2266390" cy="2151636"/>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3838" y="5973975"/>
            <a:ext cx="30607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563" y="5889044"/>
            <a:ext cx="2682875"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66" y="6096212"/>
            <a:ext cx="2762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550398"/>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E380768-2696-D790-557E-3B4E3D8C94C3}"/>
              </a:ext>
            </a:extLst>
          </p:cNvPr>
          <p:cNvSpPr>
            <a:spLocks noGrp="1"/>
          </p:cNvSpPr>
          <p:nvPr>
            <p:ph type="title"/>
          </p:nvPr>
        </p:nvSpPr>
        <p:spPr>
          <a:xfrm>
            <a:off x="123339" y="357558"/>
            <a:ext cx="11945321" cy="2654960"/>
          </a:xfrm>
        </p:spPr>
        <p:txBody>
          <a:bodyPr>
            <a:normAutofit fontScale="90000"/>
          </a:bodyPr>
          <a:lstStyle/>
          <a:p>
            <a:r>
              <a:rPr lang="it-IT" sz="4000" b="1" dirty="0">
                <a:solidFill>
                  <a:srgbClr val="FF3300"/>
                </a:solidFill>
                <a:latin typeface="Cavolini" panose="03000502040302020204" pitchFamily="66" charset="0"/>
                <a:cs typeface="Cavolini" panose="03000502040302020204" pitchFamily="66" charset="0"/>
              </a:rPr>
              <a:t>SE SI DIMENTICA DI PRENDERE L’ANTIBIOTICO ALL’ORARIO STABILITO </a:t>
            </a:r>
            <a:r>
              <a:rPr lang="it-IT" sz="4000" b="1" dirty="0" smtClean="0">
                <a:solidFill>
                  <a:srgbClr val="FF3300"/>
                </a:solidFill>
                <a:latin typeface="Cavolini" panose="03000502040302020204" pitchFamily="66" charset="0"/>
                <a:cs typeface="Cavolini" panose="03000502040302020204" pitchFamily="66" charset="0"/>
              </a:rPr>
              <a:t>bisogna </a:t>
            </a:r>
            <a:r>
              <a:rPr lang="it-IT" sz="4000" b="1" dirty="0">
                <a:solidFill>
                  <a:srgbClr val="FF3300"/>
                </a:solidFill>
                <a:latin typeface="Cavolini" panose="03000502040302020204" pitchFamily="66" charset="0"/>
                <a:cs typeface="Cavolini" panose="03000502040302020204" pitchFamily="66" charset="0"/>
              </a:rPr>
              <a:t>spostare l'orario successivo</a:t>
            </a:r>
            <a:br>
              <a:rPr lang="it-IT" sz="4000" b="1" dirty="0">
                <a:solidFill>
                  <a:srgbClr val="FF3300"/>
                </a:solidFill>
                <a:latin typeface="Cavolini" panose="03000502040302020204" pitchFamily="66" charset="0"/>
                <a:cs typeface="Cavolini" panose="03000502040302020204" pitchFamily="66" charset="0"/>
              </a:rPr>
            </a:br>
            <a:r>
              <a:rPr lang="it-IT" sz="4000" b="1" dirty="0">
                <a:solidFill>
                  <a:srgbClr val="0070C0"/>
                </a:solidFill>
                <a:latin typeface="Cavolini" panose="03000502040302020204" pitchFamily="66" charset="0"/>
                <a:cs typeface="Cavolini" panose="03000502040302020204" pitchFamily="66" charset="0"/>
              </a:rPr>
              <a:t>vero o falso</a:t>
            </a:r>
          </a:p>
        </p:txBody>
      </p:sp>
      <p:sp>
        <p:nvSpPr>
          <p:cNvPr id="3" name="Segnaposto testo 2">
            <a:extLst>
              <a:ext uri="{FF2B5EF4-FFF2-40B4-BE49-F238E27FC236}">
                <a16:creationId xmlns:a16="http://schemas.microsoft.com/office/drawing/2014/main" xmlns="" id="{79CDFBE8-D867-27CB-7338-B29096FE2CB3}"/>
              </a:ext>
            </a:extLst>
          </p:cNvPr>
          <p:cNvSpPr>
            <a:spLocks noGrp="1"/>
          </p:cNvSpPr>
          <p:nvPr>
            <p:ph type="body" sz="half" idx="2"/>
          </p:nvPr>
        </p:nvSpPr>
        <p:spPr>
          <a:xfrm>
            <a:off x="0" y="3136491"/>
            <a:ext cx="11459496" cy="2979174"/>
          </a:xfrm>
        </p:spPr>
        <p:txBody>
          <a:bodyPr>
            <a:normAutofit/>
          </a:bodyPr>
          <a:lstStyle/>
          <a:p>
            <a:pPr marL="457200">
              <a:lnSpc>
                <a:spcPct val="115000"/>
              </a:lnSpc>
            </a:pPr>
            <a:r>
              <a:rPr lang="it-IT" sz="2000" b="1" dirty="0">
                <a:solidFill>
                  <a:schemeClr val="accent3">
                    <a:lumMod val="50000"/>
                  </a:schemeClr>
                </a:solidFill>
                <a:effectLst/>
                <a:latin typeface="Comic Sans MS" panose="030F0702030302020204" pitchFamily="66" charset="0"/>
                <a:ea typeface="Times New Roman" panose="02020603050405020304" pitchFamily="18" charset="0"/>
              </a:rPr>
              <a:t>Vero:</a:t>
            </a:r>
            <a:endParaRPr lang="it-IT" sz="2000" dirty="0">
              <a:solidFill>
                <a:schemeClr val="accent3">
                  <a:lumMod val="50000"/>
                </a:schemeClr>
              </a:solidFill>
              <a:latin typeface="Comic Sans MS" panose="030F0702030302020204" pitchFamily="66" charset="0"/>
              <a:ea typeface="Times New Roman" panose="02020603050405020304" pitchFamily="18" charset="0"/>
            </a:endParaRPr>
          </a:p>
          <a:p>
            <a:pPr marL="457200">
              <a:lnSpc>
                <a:spcPct val="115000"/>
              </a:lnSpc>
            </a:pPr>
            <a:r>
              <a:rPr lang="it-IT" sz="2000" b="1" u="sng" kern="1200" dirty="0">
                <a:solidFill>
                  <a:schemeClr val="accent3">
                    <a:lumMod val="50000"/>
                  </a:schemeClr>
                </a:solidFill>
                <a:effectLst/>
                <a:latin typeface="Comic Sans MS" panose="030F0702030302020204" pitchFamily="66" charset="0"/>
                <a:ea typeface="Times New Roman" panose="02020603050405020304" pitchFamily="18" charset="0"/>
                <a:cs typeface="Arial" panose="020B0604020202020204" pitchFamily="34" charset="0"/>
              </a:rPr>
              <a:t>FACCIAMO UN ESEMPIO</a:t>
            </a:r>
            <a:r>
              <a:rPr lang="it-IT" sz="2000" b="1" kern="1200" dirty="0">
                <a:solidFill>
                  <a:schemeClr val="accent3">
                    <a:lumMod val="50000"/>
                  </a:schemeClr>
                </a:solidFill>
                <a:effectLst/>
                <a:latin typeface="Comic Sans MS" panose="030F0702030302020204" pitchFamily="66" charset="0"/>
                <a:ea typeface="Times New Roman" panose="02020603050405020304" pitchFamily="18" charset="0"/>
                <a:cs typeface="Arial" panose="020B0604020202020204" pitchFamily="34" charset="0"/>
              </a:rPr>
              <a:t>: SE SALTIAMO LA DOSE </a:t>
            </a:r>
            <a:r>
              <a:rPr lang="it-IT" sz="2000" b="1" dirty="0">
                <a:solidFill>
                  <a:schemeClr val="accent3">
                    <a:lumMod val="50000"/>
                  </a:schemeClr>
                </a:solidFill>
                <a:latin typeface="Comic Sans MS" panose="030F0702030302020204" pitchFamily="66" charset="0"/>
                <a:ea typeface="Times New Roman" panose="02020603050405020304" pitchFamily="18" charset="0"/>
                <a:cs typeface="Arial" panose="020B0604020202020204" pitchFamily="34" charset="0"/>
              </a:rPr>
              <a:t>DI ANTIBIOTICO DELLE </a:t>
            </a:r>
            <a:r>
              <a:rPr lang="it-IT" sz="2000" b="1" kern="1200" dirty="0">
                <a:solidFill>
                  <a:schemeClr val="accent3">
                    <a:lumMod val="50000"/>
                  </a:schemeClr>
                </a:solidFill>
                <a:effectLst/>
                <a:latin typeface="Comic Sans MS" panose="030F0702030302020204" pitchFamily="66" charset="0"/>
                <a:ea typeface="Times New Roman" panose="02020603050405020304" pitchFamily="18" charset="0"/>
                <a:cs typeface="Arial" panose="020B0604020202020204" pitchFamily="34" charset="0"/>
              </a:rPr>
              <a:t>ORE 18,00 E LO SI PRENDE ALLE ORE 20,00, LA SUCCESSIVA SOMMINISTRAZIONE </a:t>
            </a:r>
            <a:r>
              <a:rPr lang="it-IT" sz="2000" b="1" kern="1200" dirty="0" smtClean="0">
                <a:solidFill>
                  <a:schemeClr val="accent3">
                    <a:lumMod val="50000"/>
                  </a:schemeClr>
                </a:solidFill>
                <a:effectLst/>
                <a:latin typeface="Comic Sans MS" panose="030F0702030302020204" pitchFamily="66" charset="0"/>
                <a:ea typeface="Times New Roman" panose="02020603050405020304" pitchFamily="18" charset="0"/>
                <a:cs typeface="Arial" panose="020B0604020202020204" pitchFamily="34" charset="0"/>
              </a:rPr>
              <a:t>DOVRÀ </a:t>
            </a:r>
            <a:r>
              <a:rPr lang="it-IT" sz="2000" b="1" kern="1200" dirty="0">
                <a:solidFill>
                  <a:schemeClr val="accent3">
                    <a:lumMod val="50000"/>
                  </a:schemeClr>
                </a:solidFill>
                <a:effectLst/>
                <a:latin typeface="Comic Sans MS" panose="030F0702030302020204" pitchFamily="66" charset="0"/>
                <a:ea typeface="Times New Roman" panose="02020603050405020304" pitchFamily="18" charset="0"/>
                <a:cs typeface="Arial" panose="020B0604020202020204" pitchFamily="34" charset="0"/>
              </a:rPr>
              <a:t>TENERE CONTO SEMPRE DELL’INTERVALLO DI TEMPO EFFICACE CHE, SE DI DODICI ORE, VEDRA’ SPOSTARE L’ASSUNZIONE SUCCESSIVA ALLE ORE 8 E NON ALLE ORE 6 COME SAREBBE DOVUTA ESSERE </a:t>
            </a:r>
            <a:r>
              <a:rPr lang="it-IT" sz="2000" b="1" kern="1200" dirty="0" smtClean="0">
                <a:solidFill>
                  <a:schemeClr val="accent3">
                    <a:lumMod val="50000"/>
                  </a:schemeClr>
                </a:solidFill>
                <a:effectLst/>
                <a:latin typeface="Comic Sans MS" panose="030F0702030302020204" pitchFamily="66" charset="0"/>
                <a:ea typeface="Times New Roman" panose="02020603050405020304" pitchFamily="18" charset="0"/>
                <a:cs typeface="Arial" panose="020B0604020202020204" pitchFamily="34" charset="0"/>
              </a:rPr>
              <a:t>                                              SE </a:t>
            </a:r>
            <a:r>
              <a:rPr lang="it-IT" sz="2000" b="1" kern="1200" dirty="0">
                <a:solidFill>
                  <a:schemeClr val="accent3">
                    <a:lumMod val="50000"/>
                  </a:schemeClr>
                </a:solidFill>
                <a:effectLst/>
                <a:latin typeface="Comic Sans MS" panose="030F0702030302020204" pitchFamily="66" charset="0"/>
                <a:ea typeface="Times New Roman" panose="02020603050405020304" pitchFamily="18" charset="0"/>
                <a:cs typeface="Arial" panose="020B0604020202020204" pitchFamily="34" charset="0"/>
              </a:rPr>
              <a:t>CI FOSSIMO RICORDATI L’ANTIBIOTICO DELLE 18.00</a:t>
            </a:r>
            <a:r>
              <a:rPr lang="it-IT" sz="2000" b="1" kern="1200" dirty="0" smtClean="0">
                <a:solidFill>
                  <a:schemeClr val="accent3">
                    <a:lumMod val="50000"/>
                  </a:schemeClr>
                </a:solidFill>
                <a:effectLst/>
                <a:latin typeface="Comic Sans MS" panose="030F0702030302020204" pitchFamily="66" charset="0"/>
                <a:ea typeface="Times New Roman" panose="02020603050405020304" pitchFamily="18" charset="0"/>
                <a:cs typeface="Arial" panose="020B0604020202020204" pitchFamily="34" charset="0"/>
              </a:rPr>
              <a:t>”. </a:t>
            </a:r>
            <a:endParaRPr lang="it-IT" sz="2000" b="1" dirty="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endParaRPr lang="it-IT"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023"/>
          <a:stretch/>
        </p:blipFill>
        <p:spPr bwMode="auto">
          <a:xfrm>
            <a:off x="8549808" y="2142565"/>
            <a:ext cx="2978803" cy="104887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3485" y="5924550"/>
            <a:ext cx="30607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422" y="6086226"/>
            <a:ext cx="2682875" cy="901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762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046787"/>
            <a:ext cx="2762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348389"/>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0070C0"/>
            </a:gs>
            <a:gs pos="9000">
              <a:srgbClr val="0070C0"/>
            </a:gs>
            <a:gs pos="83000">
              <a:srgbClr val="FF6600"/>
            </a:gs>
          </a:gsLst>
          <a:lin ang="5400000" scaled="0"/>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B94702B-B0C3-50A8-78B2-2D30272CB246}"/>
              </a:ext>
            </a:extLst>
          </p:cNvPr>
          <p:cNvSpPr>
            <a:spLocks noGrp="1"/>
          </p:cNvSpPr>
          <p:nvPr>
            <p:ph type="ctrTitle"/>
          </p:nvPr>
        </p:nvSpPr>
        <p:spPr>
          <a:xfrm>
            <a:off x="-59135" y="182990"/>
            <a:ext cx="12167418" cy="1740310"/>
          </a:xfrm>
        </p:spPr>
        <p:txBody>
          <a:bodyPr>
            <a:normAutofit/>
          </a:bodyPr>
          <a:lstStyle/>
          <a:p>
            <a:r>
              <a:rPr lang="it-IT" sz="4000" b="1" kern="1200" dirty="0">
                <a:solidFill>
                  <a:srgbClr val="FF3300"/>
                </a:solidFill>
                <a:effectLst/>
                <a:latin typeface="Cavolini" panose="020B0502040204020203" pitchFamily="66" charset="0"/>
                <a:ea typeface="Calibri" panose="020F0502020204030204" pitchFamily="34" charset="0"/>
                <a:cs typeface="Cavolini" panose="020B0502040204020203" pitchFamily="66" charset="0"/>
              </a:rPr>
              <a:t>GLI ANTIBIOTICI SI POSSONO ASSUMERE PER </a:t>
            </a:r>
            <a:r>
              <a:rPr lang="it-IT" sz="4000" b="1" dirty="0">
                <a:solidFill>
                  <a:srgbClr val="FF3300"/>
                </a:solidFill>
                <a:latin typeface="Cavolini" panose="020B0502040204020203" pitchFamily="66" charset="0"/>
                <a:ea typeface="Calibri" panose="020F0502020204030204" pitchFamily="34" charset="0"/>
                <a:cs typeface="Cavolini" panose="020B0502040204020203" pitchFamily="66" charset="0"/>
              </a:rPr>
              <a:t>ogni</a:t>
            </a:r>
            <a:r>
              <a:rPr lang="it-IT" sz="4000" b="1" kern="1200" dirty="0">
                <a:solidFill>
                  <a:srgbClr val="FF3300"/>
                </a:solidFill>
                <a:effectLst/>
                <a:latin typeface="Cavolini" panose="020B0502040204020203" pitchFamily="66" charset="0"/>
                <a:ea typeface="Calibri" panose="020F0502020204030204" pitchFamily="34" charset="0"/>
                <a:cs typeface="Cavolini" panose="020B0502040204020203" pitchFamily="66" charset="0"/>
              </a:rPr>
              <a:t> tipo di </a:t>
            </a:r>
            <a:r>
              <a:rPr lang="it-IT" sz="4000" b="1" kern="1200" dirty="0" err="1">
                <a:solidFill>
                  <a:srgbClr val="FF3300"/>
                </a:solidFill>
                <a:effectLst/>
                <a:latin typeface="Cavolini" panose="020B0502040204020203" pitchFamily="66" charset="0"/>
                <a:ea typeface="Calibri" panose="020F0502020204030204" pitchFamily="34" charset="0"/>
                <a:cs typeface="Cavolini" panose="020B0502040204020203" pitchFamily="66" charset="0"/>
              </a:rPr>
              <a:t>MALATTIa</a:t>
            </a:r>
            <a:r>
              <a:rPr lang="it-IT" sz="4000" b="1" kern="1200" dirty="0">
                <a:solidFill>
                  <a:srgbClr val="FF3300"/>
                </a:solidFill>
                <a:effectLst/>
                <a:latin typeface="Cavolini" panose="020B0502040204020203" pitchFamily="66" charset="0"/>
                <a:ea typeface="Calibri" panose="020F0502020204030204" pitchFamily="34" charset="0"/>
                <a:cs typeface="Cavolini" panose="020B0502040204020203" pitchFamily="66" charset="0"/>
              </a:rPr>
              <a:t> INFETTIVA</a:t>
            </a:r>
            <a:br>
              <a:rPr lang="it-IT" sz="4000" b="1" kern="1200" dirty="0">
                <a:solidFill>
                  <a:srgbClr val="FF3300"/>
                </a:solidFill>
                <a:effectLst/>
                <a:latin typeface="Cavolini" panose="020B0502040204020203" pitchFamily="66" charset="0"/>
                <a:ea typeface="Calibri" panose="020F0502020204030204" pitchFamily="34" charset="0"/>
                <a:cs typeface="Cavolini" panose="020B0502040204020203" pitchFamily="66" charset="0"/>
              </a:rPr>
            </a:br>
            <a:r>
              <a:rPr lang="it-IT" sz="4000" b="1" kern="1200" dirty="0">
                <a:solidFill>
                  <a:srgbClr val="0070C0"/>
                </a:solidFill>
                <a:effectLst/>
                <a:latin typeface="Cavolini" panose="020B0502040204020203" pitchFamily="66" charset="0"/>
                <a:ea typeface="Calibri" panose="020F0502020204030204" pitchFamily="34" charset="0"/>
                <a:cs typeface="Cavolini" panose="020B0502040204020203" pitchFamily="66" charset="0"/>
              </a:rPr>
              <a:t>vero o falso</a:t>
            </a:r>
            <a:endParaRPr lang="it-IT" sz="4000" dirty="0">
              <a:solidFill>
                <a:srgbClr val="0070C0"/>
              </a:solidFill>
              <a:latin typeface="Cavolini" panose="020B0502040204020203" pitchFamily="66" charset="0"/>
              <a:cs typeface="Cavolini" panose="020B0502040204020203" pitchFamily="66" charset="0"/>
            </a:endParaRPr>
          </a:p>
        </p:txBody>
      </p:sp>
      <p:sp>
        <p:nvSpPr>
          <p:cNvPr id="3" name="Sottotitolo 2">
            <a:extLst>
              <a:ext uri="{FF2B5EF4-FFF2-40B4-BE49-F238E27FC236}">
                <a16:creationId xmlns:a16="http://schemas.microsoft.com/office/drawing/2014/main" xmlns="" id="{B8D95BB7-E5E8-9BAF-8518-1461AD55B546}"/>
              </a:ext>
            </a:extLst>
          </p:cNvPr>
          <p:cNvSpPr>
            <a:spLocks noGrp="1"/>
          </p:cNvSpPr>
          <p:nvPr>
            <p:ph type="subTitle" idx="1"/>
          </p:nvPr>
        </p:nvSpPr>
        <p:spPr>
          <a:xfrm>
            <a:off x="273443" y="2378542"/>
            <a:ext cx="11645113" cy="2707090"/>
          </a:xfrm>
        </p:spPr>
        <p:txBody>
          <a:bodyPr>
            <a:normAutofit/>
          </a:bodyPr>
          <a:lstStyle/>
          <a:p>
            <a:pPr marL="457200" fontAlgn="base">
              <a:lnSpc>
                <a:spcPct val="90000"/>
              </a:lnSpc>
            </a:pPr>
            <a:r>
              <a:rPr lang="it-IT" sz="2400" b="1" kern="1200" dirty="0">
                <a:solidFill>
                  <a:schemeClr val="accent1">
                    <a:lumMod val="75000"/>
                  </a:schemeClr>
                </a:solidFill>
                <a:effectLst/>
                <a:latin typeface="Comic Sans MS" panose="030F0702030302020204" pitchFamily="66" charset="0"/>
                <a:ea typeface="Times New Roman" panose="02020603050405020304" pitchFamily="18" charset="0"/>
              </a:rPr>
              <a:t>FALSO: </a:t>
            </a:r>
            <a:endParaRPr lang="it-IT" sz="2400" dirty="0">
              <a:solidFill>
                <a:schemeClr val="accent1">
                  <a:lumMod val="75000"/>
                </a:schemeClr>
              </a:solidFill>
              <a:effectLst/>
              <a:latin typeface="Times New Roman" panose="02020603050405020304" pitchFamily="18" charset="0"/>
              <a:ea typeface="Times New Roman" panose="02020603050405020304" pitchFamily="18" charset="0"/>
            </a:endParaRPr>
          </a:p>
          <a:p>
            <a:r>
              <a:rPr lang="it-IT" b="1" kern="1200" dirty="0">
                <a:solidFill>
                  <a:schemeClr val="accent1">
                    <a:lumMod val="75000"/>
                  </a:schemeClr>
                </a:solidFill>
                <a:effectLst/>
                <a:latin typeface="Comic Sans MS" panose="030F0702030302020204" pitchFamily="66" charset="0"/>
                <a:ea typeface="Calibri" panose="020F0502020204030204" pitchFamily="34" charset="0"/>
              </a:rPr>
              <a:t>L’ANTIBIOTICO VA ASSUNTO SOLO PER CURARE LE INFEZIONI DI ORIGINE BATTERICA CHE DEVONO ESSERE </a:t>
            </a:r>
            <a:r>
              <a:rPr lang="it-IT" b="1" kern="1200" dirty="0" smtClean="0">
                <a:solidFill>
                  <a:schemeClr val="accent1">
                    <a:lumMod val="75000"/>
                  </a:schemeClr>
                </a:solidFill>
                <a:effectLst/>
                <a:latin typeface="Comic Sans MS" panose="030F0702030302020204" pitchFamily="66" charset="0"/>
                <a:ea typeface="Calibri" panose="020F0502020204030204" pitchFamily="34" charset="0"/>
              </a:rPr>
              <a:t>COMBATTUTE </a:t>
            </a:r>
            <a:r>
              <a:rPr lang="it-IT" b="1" kern="1200" dirty="0">
                <a:solidFill>
                  <a:schemeClr val="accent1">
                    <a:lumMod val="75000"/>
                  </a:schemeClr>
                </a:solidFill>
                <a:effectLst/>
                <a:latin typeface="Comic Sans MS" panose="030F0702030302020204" pitchFamily="66" charset="0"/>
                <a:ea typeface="Calibri" panose="020F0502020204030204" pitchFamily="34" charset="0"/>
              </a:rPr>
              <a:t>IL PIÙ RAPIDAMENTE POSSIBILE PER EVITARE RICADUTE O CRONICIZZAZIONI</a:t>
            </a:r>
            <a:endParaRPr lang="it-IT" b="1" dirty="0">
              <a:solidFill>
                <a:schemeClr val="accent1">
                  <a:lumMod val="75000"/>
                </a:schemeClr>
              </a:solidFill>
            </a:endParaRPr>
          </a:p>
        </p:txBody>
      </p:sp>
      <p:pic>
        <p:nvPicPr>
          <p:cNvPr id="7" name="Immagine 6">
            <a:extLst>
              <a:ext uri="{FF2B5EF4-FFF2-40B4-BE49-F238E27FC236}">
                <a16:creationId xmlns:a16="http://schemas.microsoft.com/office/drawing/2014/main" xmlns="" id="{DBDC66A8-CC78-3DAA-FBE6-A60E62AA96EA}"/>
              </a:ext>
            </a:extLst>
          </p:cNvPr>
          <p:cNvPicPr>
            <a:picLocks noChangeAspect="1"/>
          </p:cNvPicPr>
          <p:nvPr/>
        </p:nvPicPr>
        <p:blipFill>
          <a:blip r:embed="rId3"/>
          <a:stretch>
            <a:fillRect/>
          </a:stretch>
        </p:blipFill>
        <p:spPr>
          <a:xfrm>
            <a:off x="4014274" y="4428564"/>
            <a:ext cx="3867609" cy="923365"/>
          </a:xfrm>
          <a:prstGeom prst="rect">
            <a:avLst/>
          </a:prstGeom>
          <a:scene3d>
            <a:camera prst="orthographicFront"/>
            <a:lightRig rig="threePt" dir="t"/>
          </a:scene3d>
          <a:sp3d>
            <a:bevelT/>
          </a:sp3d>
        </p:spPr>
      </p:pic>
      <p:pic>
        <p:nvPicPr>
          <p:cNvPr id="6"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3336" y="5828216"/>
            <a:ext cx="26860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5"/>
          <p:cNvSpPr txBox="1">
            <a:spLocks noChangeArrowheads="1"/>
          </p:cNvSpPr>
          <p:nvPr/>
        </p:nvSpPr>
        <p:spPr bwMode="auto">
          <a:xfrm>
            <a:off x="9044291" y="5940229"/>
            <a:ext cx="299749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it-IT" altLang="it-IT" b="1" dirty="0" smtClean="0">
                <a:solidFill>
                  <a:srgbClr val="0062AC"/>
                </a:solidFill>
                <a:latin typeface="Bodoni MT Black" pitchFamily="18" charset="0"/>
              </a:rPr>
              <a:t>     Giornata </a:t>
            </a:r>
            <a:r>
              <a:rPr lang="it-IT" altLang="it-IT" b="1" dirty="0">
                <a:solidFill>
                  <a:srgbClr val="0062AC"/>
                </a:solidFill>
                <a:latin typeface="Bodoni MT Black" pitchFamily="18" charset="0"/>
              </a:rPr>
              <a:t>sulla </a:t>
            </a:r>
          </a:p>
          <a:p>
            <a:r>
              <a:rPr lang="it-IT" altLang="it-IT" sz="2000" b="1" dirty="0">
                <a:solidFill>
                  <a:srgbClr val="0062AC"/>
                </a:solidFill>
                <a:latin typeface="Bodoni MT Black" pitchFamily="18" charset="0"/>
              </a:rPr>
              <a:t>S</a:t>
            </a:r>
            <a:r>
              <a:rPr lang="it-IT" altLang="it-IT" sz="1600" b="1" dirty="0">
                <a:solidFill>
                  <a:srgbClr val="0062AC"/>
                </a:solidFill>
                <a:latin typeface="Bodoni MT Black" pitchFamily="18" charset="0"/>
              </a:rPr>
              <a:t>icurezza</a:t>
            </a:r>
            <a:r>
              <a:rPr lang="it-IT" altLang="it-IT" b="1" dirty="0">
                <a:solidFill>
                  <a:srgbClr val="0062AC"/>
                </a:solidFill>
                <a:latin typeface="Bodoni MT Black" pitchFamily="18" charset="0"/>
              </a:rPr>
              <a:t> del Paziente  </a:t>
            </a:r>
            <a:endParaRPr lang="it-IT" altLang="it-IT" b="1" dirty="0" smtClean="0">
              <a:solidFill>
                <a:srgbClr val="0062AC"/>
              </a:solidFill>
              <a:latin typeface="Bodoni MT Black" pitchFamily="18" charset="0"/>
            </a:endParaRPr>
          </a:p>
          <a:p>
            <a:r>
              <a:rPr lang="it-IT" altLang="it-IT" sz="1200" b="1" dirty="0">
                <a:solidFill>
                  <a:srgbClr val="0062AC"/>
                </a:solidFill>
                <a:latin typeface="Bodoni MT Black" pitchFamily="18" charset="0"/>
              </a:rPr>
              <a:t> </a:t>
            </a:r>
            <a:r>
              <a:rPr lang="it-IT" altLang="it-IT" sz="1200" b="1" dirty="0" smtClean="0">
                <a:solidFill>
                  <a:srgbClr val="0062AC"/>
                </a:solidFill>
                <a:latin typeface="Bodoni MT Black" pitchFamily="18" charset="0"/>
              </a:rPr>
              <a:t>            </a:t>
            </a:r>
            <a:r>
              <a:rPr lang="it-IT" altLang="it-IT" sz="1200" b="1" dirty="0" smtClean="0">
                <a:solidFill>
                  <a:srgbClr val="00B0F0"/>
                </a:solidFill>
              </a:rPr>
              <a:t>20 </a:t>
            </a:r>
            <a:r>
              <a:rPr lang="it-IT" altLang="it-IT" sz="1200" b="1" dirty="0">
                <a:solidFill>
                  <a:srgbClr val="00B0F0"/>
                </a:solidFill>
              </a:rPr>
              <a:t>settembre 2023</a:t>
            </a:r>
          </a:p>
        </p:txBody>
      </p:sp>
      <p:pic>
        <p:nvPicPr>
          <p:cNvPr id="13313"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70" y="6026628"/>
            <a:ext cx="2762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99947111"/>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1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5CB0683-B40E-2B97-9033-8D3137A6FFF7}"/>
              </a:ext>
            </a:extLst>
          </p:cNvPr>
          <p:cNvSpPr>
            <a:spLocks noGrp="1"/>
          </p:cNvSpPr>
          <p:nvPr>
            <p:ph type="title"/>
          </p:nvPr>
        </p:nvSpPr>
        <p:spPr>
          <a:xfrm>
            <a:off x="0" y="-6685"/>
            <a:ext cx="11149781" cy="2620999"/>
          </a:xfrm>
        </p:spPr>
        <p:txBody>
          <a:bodyPr>
            <a:normAutofit/>
          </a:bodyPr>
          <a:lstStyle/>
          <a:p>
            <a:r>
              <a:rPr lang="it-IT" sz="4000" b="1" kern="1200" dirty="0">
                <a:solidFill>
                  <a:srgbClr val="FF3300"/>
                </a:solidFill>
                <a:effectLst/>
                <a:latin typeface="Cavolini" panose="020B0502040204020203" pitchFamily="66" charset="0"/>
                <a:ea typeface="Calibri" panose="020F0502020204030204" pitchFamily="34" charset="0"/>
                <a:cs typeface="Cavolini" panose="020B0502040204020203" pitchFamily="66" charset="0"/>
              </a:rPr>
              <a:t>LA TERAPIA ANTIBIOTICA VA COMINCIATA IL PRIMA POSSIBILE</a:t>
            </a:r>
            <a:br>
              <a:rPr lang="it-IT" sz="4000" b="1" kern="1200" dirty="0">
                <a:solidFill>
                  <a:srgbClr val="FF3300"/>
                </a:solidFill>
                <a:effectLst/>
                <a:latin typeface="Cavolini" panose="020B0502040204020203" pitchFamily="66" charset="0"/>
                <a:ea typeface="Calibri" panose="020F0502020204030204" pitchFamily="34" charset="0"/>
                <a:cs typeface="Cavolini" panose="020B0502040204020203" pitchFamily="66" charset="0"/>
              </a:rPr>
            </a:br>
            <a:r>
              <a:rPr lang="it-IT" sz="4000" b="1" kern="1200" dirty="0">
                <a:solidFill>
                  <a:srgbClr val="0070C0"/>
                </a:solidFill>
                <a:effectLst/>
                <a:latin typeface="Cavolini" panose="020B0502040204020203" pitchFamily="66" charset="0"/>
                <a:ea typeface="Calibri" panose="020F0502020204030204" pitchFamily="34" charset="0"/>
                <a:cs typeface="Cavolini" panose="020B0502040204020203" pitchFamily="66" charset="0"/>
              </a:rPr>
              <a:t>Vero o falso</a:t>
            </a:r>
            <a:endParaRPr lang="it-IT" sz="4000" dirty="0">
              <a:solidFill>
                <a:srgbClr val="0070C0"/>
              </a:solidFill>
              <a:latin typeface="Cavolini" panose="020B0502040204020203" pitchFamily="66" charset="0"/>
              <a:cs typeface="Cavolini" panose="020B0502040204020203" pitchFamily="66" charset="0"/>
            </a:endParaRPr>
          </a:p>
        </p:txBody>
      </p:sp>
      <p:sp>
        <p:nvSpPr>
          <p:cNvPr id="3" name="Segnaposto testo 2">
            <a:extLst>
              <a:ext uri="{FF2B5EF4-FFF2-40B4-BE49-F238E27FC236}">
                <a16:creationId xmlns:a16="http://schemas.microsoft.com/office/drawing/2014/main" xmlns="" id="{8F1D607C-E4B1-3062-A777-75B97B4F3293}"/>
              </a:ext>
            </a:extLst>
          </p:cNvPr>
          <p:cNvSpPr>
            <a:spLocks noGrp="1"/>
          </p:cNvSpPr>
          <p:nvPr>
            <p:ph type="body" sz="half" idx="2"/>
          </p:nvPr>
        </p:nvSpPr>
        <p:spPr>
          <a:xfrm>
            <a:off x="439993" y="2614314"/>
            <a:ext cx="11312013" cy="2800786"/>
          </a:xfrm>
        </p:spPr>
        <p:txBody>
          <a:bodyPr/>
          <a:lstStyle/>
          <a:p>
            <a:pPr marL="457200" fontAlgn="base">
              <a:lnSpc>
                <a:spcPct val="90000"/>
              </a:lnSpc>
            </a:pPr>
            <a:r>
              <a:rPr lang="it-IT" sz="2000" b="1" kern="1200" dirty="0">
                <a:solidFill>
                  <a:schemeClr val="accent1">
                    <a:lumMod val="75000"/>
                  </a:schemeClr>
                </a:solidFill>
                <a:effectLst/>
                <a:latin typeface="Comic Sans MS" panose="030F0702030302020204" pitchFamily="66" charset="0"/>
                <a:ea typeface="Times New Roman" panose="02020603050405020304" pitchFamily="18" charset="0"/>
              </a:rPr>
              <a:t>VERO E FALSO: </a:t>
            </a:r>
            <a:endParaRPr lang="it-IT" sz="2000" dirty="0">
              <a:solidFill>
                <a:schemeClr val="accent1">
                  <a:lumMod val="75000"/>
                </a:schemeClr>
              </a:solidFill>
              <a:effectLst/>
              <a:latin typeface="Times New Roman" panose="02020603050405020304" pitchFamily="18" charset="0"/>
              <a:ea typeface="Times New Roman" panose="02020603050405020304" pitchFamily="18" charset="0"/>
            </a:endParaRPr>
          </a:p>
          <a:p>
            <a:pPr marL="285750" lvl="0" indent="-285750" algn="l" fontAlgn="base">
              <a:lnSpc>
                <a:spcPct val="90000"/>
              </a:lnSpc>
              <a:buFont typeface="Arial" panose="020B0604020202020204" pitchFamily="34" charset="0"/>
              <a:buChar char="•"/>
              <a:tabLst>
                <a:tab pos="457200" algn="l"/>
              </a:tabLst>
            </a:pPr>
            <a:r>
              <a:rPr lang="it-IT" sz="2000" b="1" kern="1200" dirty="0">
                <a:solidFill>
                  <a:schemeClr val="accent1">
                    <a:lumMod val="75000"/>
                  </a:schemeClr>
                </a:solidFill>
                <a:effectLst/>
                <a:latin typeface="Comic Sans MS" panose="030F0702030302020204" pitchFamily="66" charset="0"/>
                <a:ea typeface="Times New Roman" panose="02020603050405020304" pitchFamily="18" charset="0"/>
              </a:rPr>
              <a:t>Vero: LA TERAPIA ANTIBIOTICA E’ PREFERIBILE INIZIARLA IL PRIMA POSSIBILE </a:t>
            </a:r>
            <a:r>
              <a:rPr lang="it-IT" sz="2000" b="1" kern="1200" dirty="0" smtClean="0">
                <a:solidFill>
                  <a:schemeClr val="accent1">
                    <a:lumMod val="75000"/>
                  </a:schemeClr>
                </a:solidFill>
                <a:effectLst/>
                <a:latin typeface="Comic Sans MS" panose="030F0702030302020204" pitchFamily="66" charset="0"/>
                <a:ea typeface="Times New Roman" panose="02020603050405020304" pitchFamily="18" charset="0"/>
              </a:rPr>
              <a:t>MA </a:t>
            </a:r>
            <a:r>
              <a:rPr lang="it-IT" sz="2000" b="1" kern="1200" dirty="0">
                <a:solidFill>
                  <a:schemeClr val="accent1">
                    <a:lumMod val="75000"/>
                  </a:schemeClr>
                </a:solidFill>
                <a:effectLst/>
                <a:latin typeface="Comic Sans MS" panose="030F0702030302020204" pitchFamily="66" charset="0"/>
                <a:ea typeface="Times New Roman" panose="02020603050405020304" pitchFamily="18" charset="0"/>
              </a:rPr>
              <a:t>SEMPRE SU PRESCRIZIONE DEL MEDICO. </a:t>
            </a:r>
          </a:p>
          <a:p>
            <a:pPr marL="285750" lvl="0" indent="-285750" algn="l" fontAlgn="base">
              <a:lnSpc>
                <a:spcPct val="90000"/>
              </a:lnSpc>
              <a:buFont typeface="Arial" panose="020B0604020202020204" pitchFamily="34" charset="0"/>
              <a:buChar char="•"/>
              <a:tabLst>
                <a:tab pos="457200" algn="l"/>
              </a:tabLst>
            </a:pPr>
            <a:r>
              <a:rPr lang="it-IT" sz="2000" b="1" kern="1200" dirty="0">
                <a:solidFill>
                  <a:schemeClr val="accent1">
                    <a:lumMod val="75000"/>
                  </a:schemeClr>
                </a:solidFill>
                <a:effectLst/>
                <a:latin typeface="Comic Sans MS" panose="030F0702030302020204" pitchFamily="66" charset="0"/>
                <a:ea typeface="Times New Roman" panose="02020603050405020304" pitchFamily="18" charset="0"/>
              </a:rPr>
              <a:t>Falso: MOLTE VOLTE PERO’ E’ NECESSARIO RICORRERE PRIMA AD UN ESAME MICROBIOLOGICO CHE AIUTA IL MEDICO AD INDIVIDUARE IL MICRORGANISMO RESPONSABILE DELL’INFEZIONE E L’ANTIBIOTICO PIU’ ADATTO A COMBATTERLO</a:t>
            </a:r>
            <a:endParaRPr lang="it-IT" sz="20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it-IT" dirty="0"/>
          </a:p>
        </p:txBody>
      </p:sp>
      <p:pic>
        <p:nvPicPr>
          <p:cNvPr id="5" name="Immagine 4">
            <a:extLst>
              <a:ext uri="{FF2B5EF4-FFF2-40B4-BE49-F238E27FC236}">
                <a16:creationId xmlns:a16="http://schemas.microsoft.com/office/drawing/2014/main" xmlns="" id="{79366211-32D7-D407-F0FC-21DEE3DAF6A6}"/>
              </a:ext>
            </a:extLst>
          </p:cNvPr>
          <p:cNvPicPr>
            <a:picLocks noChangeAspect="1"/>
          </p:cNvPicPr>
          <p:nvPr/>
        </p:nvPicPr>
        <p:blipFill rotWithShape="1">
          <a:blip r:embed="rId2">
            <a:alphaModFix amt="80000"/>
          </a:blip>
          <a:srcRect l="24631" t="-1098" r="23310"/>
          <a:stretch/>
        </p:blipFill>
        <p:spPr>
          <a:xfrm>
            <a:off x="10479741" y="1172018"/>
            <a:ext cx="1317809" cy="1876850"/>
          </a:xfrm>
          <a:prstGeom prst="rect">
            <a:avLst/>
          </a:prstGeom>
          <a:scene3d>
            <a:camera prst="orthographicFront"/>
            <a:lightRig rig="threePt" dir="t"/>
          </a:scene3d>
          <a:sp3d>
            <a:bevelT/>
          </a:sp3d>
        </p:spPr>
      </p:pic>
      <p:pic>
        <p:nvPicPr>
          <p:cNvPr id="8"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4765" y="5753100"/>
            <a:ext cx="26860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6944" y="5922955"/>
            <a:ext cx="30607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45192"/>
            <a:ext cx="2762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040580"/>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1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FFE7713-24F2-9FA5-B837-2F2AB06E8E27}"/>
              </a:ext>
            </a:extLst>
          </p:cNvPr>
          <p:cNvSpPr>
            <a:spLocks noGrp="1"/>
          </p:cNvSpPr>
          <p:nvPr>
            <p:ph type="title"/>
          </p:nvPr>
        </p:nvSpPr>
        <p:spPr>
          <a:xfrm>
            <a:off x="2328874" y="221227"/>
            <a:ext cx="9219113" cy="2654709"/>
          </a:xfrm>
        </p:spPr>
        <p:txBody>
          <a:bodyPr>
            <a:normAutofit fontScale="90000"/>
          </a:bodyPr>
          <a:lstStyle/>
          <a:p>
            <a:r>
              <a:rPr lang="it-IT" sz="4000" b="1" kern="1200" dirty="0">
                <a:solidFill>
                  <a:srgbClr val="FF3300"/>
                </a:solidFill>
                <a:effectLst/>
                <a:latin typeface="Cavolini" panose="020B0502040204020203" pitchFamily="66" charset="0"/>
                <a:ea typeface="+mn-ea"/>
                <a:cs typeface="Cavolini" panose="020B0502040204020203" pitchFamily="66" charset="0"/>
              </a:rPr>
              <a:t>E’ VERO CHE I MEDICI A VOLTE POSSONO ATTENDERE FINO A 2-3 GIORNI PRIMA DI PRESCRIVERE UN ANTIBIOTICO</a:t>
            </a:r>
            <a:br>
              <a:rPr lang="it-IT" sz="4000" b="1" kern="1200" dirty="0">
                <a:solidFill>
                  <a:srgbClr val="FF3300"/>
                </a:solidFill>
                <a:effectLst/>
                <a:latin typeface="Cavolini" panose="020B0502040204020203" pitchFamily="66" charset="0"/>
                <a:ea typeface="+mn-ea"/>
                <a:cs typeface="Cavolini" panose="020B0502040204020203" pitchFamily="66" charset="0"/>
              </a:rPr>
            </a:br>
            <a:r>
              <a:rPr lang="it-IT" sz="4000" b="1" kern="1200" dirty="0">
                <a:solidFill>
                  <a:srgbClr val="0070C0"/>
                </a:solidFill>
                <a:effectLst/>
                <a:latin typeface="Cavolini" panose="020B0502040204020203" pitchFamily="66" charset="0"/>
                <a:ea typeface="+mn-ea"/>
                <a:cs typeface="Cavolini" panose="020B0502040204020203" pitchFamily="66" charset="0"/>
              </a:rPr>
              <a:t>Vero o falso</a:t>
            </a:r>
            <a:endParaRPr lang="it-IT" dirty="0">
              <a:solidFill>
                <a:srgbClr val="0070C0"/>
              </a:solidFill>
            </a:endParaRPr>
          </a:p>
        </p:txBody>
      </p:sp>
      <p:sp>
        <p:nvSpPr>
          <p:cNvPr id="3" name="Segnaposto testo 2">
            <a:extLst>
              <a:ext uri="{FF2B5EF4-FFF2-40B4-BE49-F238E27FC236}">
                <a16:creationId xmlns:a16="http://schemas.microsoft.com/office/drawing/2014/main" xmlns="" id="{F1C418C7-F6B9-6ED6-50E4-EA5596BCF645}"/>
              </a:ext>
            </a:extLst>
          </p:cNvPr>
          <p:cNvSpPr>
            <a:spLocks noGrp="1"/>
          </p:cNvSpPr>
          <p:nvPr>
            <p:ph type="body" sz="half" idx="2"/>
          </p:nvPr>
        </p:nvSpPr>
        <p:spPr>
          <a:xfrm>
            <a:off x="0" y="3008672"/>
            <a:ext cx="12192000" cy="2871721"/>
          </a:xfrm>
        </p:spPr>
        <p:txBody>
          <a:bodyPr>
            <a:normAutofit fontScale="70000" lnSpcReduction="20000"/>
          </a:bodyPr>
          <a:lstStyle/>
          <a:p>
            <a:pPr marL="457200"/>
            <a:r>
              <a:rPr lang="it-IT" sz="2900" b="1" kern="1200" dirty="0">
                <a:solidFill>
                  <a:schemeClr val="accent3">
                    <a:lumMod val="50000"/>
                  </a:schemeClr>
                </a:solidFill>
                <a:effectLst/>
                <a:latin typeface="Comic Sans MS" panose="030F0702030302020204" pitchFamily="66" charset="0"/>
              </a:rPr>
              <a:t>VERO:</a:t>
            </a:r>
            <a:endParaRPr lang="it-IT" sz="2900" b="1" dirty="0">
              <a:solidFill>
                <a:schemeClr val="accent3">
                  <a:lumMod val="50000"/>
                </a:schemeClr>
              </a:solidFill>
              <a:effectLst/>
              <a:latin typeface="Comic Sans MS" panose="030F0702030302020204" pitchFamily="66" charset="0"/>
              <a:ea typeface="Times New Roman" panose="02020603050405020304" pitchFamily="18" charset="0"/>
            </a:endParaRPr>
          </a:p>
          <a:p>
            <a:pPr marL="342900" lvl="0" indent="-342900">
              <a:buFont typeface="Arial" panose="020B0604020202020204" pitchFamily="34" charset="0"/>
              <a:buChar char="•"/>
              <a:tabLst>
                <a:tab pos="457200" algn="l"/>
              </a:tabLst>
            </a:pPr>
            <a:r>
              <a:rPr lang="it-IT" sz="2900" b="1" kern="1200" dirty="0">
                <a:solidFill>
                  <a:schemeClr val="accent3">
                    <a:lumMod val="50000"/>
                  </a:schemeClr>
                </a:solidFill>
                <a:effectLst/>
                <a:latin typeface="Comic Sans MS" panose="030F0702030302020204" pitchFamily="66" charset="0"/>
              </a:rPr>
              <a:t>QUANDO NON SI HA LA POSSIBILITA’ DI INDIVIDUARE IL MICRORGANISMO RESPONSABILE DELL’INFEZIONE E I SINTOMI MANIFESTATI NON NECESSITANO DI UN INTERVENTO FARMACOLOGICO URGENTE A VOLTE I MEDICI ATTENDONO UN PO’ POICHE’ </a:t>
            </a:r>
            <a:r>
              <a:rPr lang="it-IT" sz="2900" b="1" dirty="0">
                <a:solidFill>
                  <a:schemeClr val="accent3">
                    <a:lumMod val="50000"/>
                  </a:schemeClr>
                </a:solidFill>
                <a:latin typeface="Comic Sans MS" panose="030F0702030302020204" pitchFamily="66" charset="0"/>
              </a:rPr>
              <a:t>NEI PRIMISSIMI GIORNI LA </a:t>
            </a:r>
            <a:r>
              <a:rPr lang="it-IT" sz="2900" b="1" kern="1200" dirty="0">
                <a:solidFill>
                  <a:schemeClr val="accent3">
                    <a:lumMod val="50000"/>
                  </a:schemeClr>
                </a:solidFill>
                <a:effectLst/>
                <a:latin typeface="Comic Sans MS" panose="030F0702030302020204" pitchFamily="66" charset="0"/>
              </a:rPr>
              <a:t>MAGGIOR PARTE DELLE INFEZIONI VIRALI (CIOÈ QUELLE IN CUI L’ANTIBIOTICO NON SERVE) SONO SPESSO INDISTINGUIBILI </a:t>
            </a:r>
            <a:r>
              <a:rPr lang="it-IT" sz="2900" b="1" kern="1200" dirty="0" smtClean="0">
                <a:solidFill>
                  <a:schemeClr val="accent3">
                    <a:lumMod val="50000"/>
                  </a:schemeClr>
                </a:solidFill>
                <a:effectLst/>
                <a:latin typeface="Comic Sans MS" panose="030F0702030302020204" pitchFamily="66" charset="0"/>
              </a:rPr>
              <a:t>DALLE INFEZIONI </a:t>
            </a:r>
            <a:r>
              <a:rPr lang="it-IT" sz="2900" b="1" kern="1200" dirty="0">
                <a:solidFill>
                  <a:schemeClr val="accent3">
                    <a:lumMod val="50000"/>
                  </a:schemeClr>
                </a:solidFill>
                <a:effectLst/>
                <a:latin typeface="Comic Sans MS" panose="030F0702030302020204" pitchFamily="66" charset="0"/>
              </a:rPr>
              <a:t>BATTERICHE (DOVE INVECE L’ANTIBIOTICO SERVE).</a:t>
            </a:r>
            <a:r>
              <a:rPr lang="it-IT" sz="2900" b="1" kern="1200" dirty="0">
                <a:solidFill>
                  <a:schemeClr val="accent3">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it-IT" sz="2900" b="1" kern="1200" dirty="0" smtClean="0">
                <a:solidFill>
                  <a:schemeClr val="accent3">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it-IT" sz="2900" b="1" dirty="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endParaRPr lang="it-IT" dirty="0"/>
          </a:p>
        </p:txBody>
      </p:sp>
      <p:pic>
        <p:nvPicPr>
          <p:cNvPr id="4" name="Immagine 3">
            <a:extLst>
              <a:ext uri="{FF2B5EF4-FFF2-40B4-BE49-F238E27FC236}">
                <a16:creationId xmlns:a16="http://schemas.microsoft.com/office/drawing/2014/main" xmlns="" id="{5A55AD27-97A0-F27E-9EAE-553501C8ABF4}"/>
              </a:ext>
            </a:extLst>
          </p:cNvPr>
          <p:cNvPicPr>
            <a:picLocks noChangeAspect="1"/>
          </p:cNvPicPr>
          <p:nvPr/>
        </p:nvPicPr>
        <p:blipFill>
          <a:blip r:embed="rId2"/>
          <a:stretch>
            <a:fillRect/>
          </a:stretch>
        </p:blipFill>
        <p:spPr>
          <a:xfrm>
            <a:off x="524434" y="1385590"/>
            <a:ext cx="1940860" cy="1788437"/>
          </a:xfrm>
          <a:prstGeom prst="rect">
            <a:avLst/>
          </a:prstGeom>
          <a:scene3d>
            <a:camera prst="orthographicFront"/>
            <a:lightRig rig="threePt" dir="t"/>
          </a:scene3d>
          <a:sp3d>
            <a:bevelT/>
          </a:sp3d>
        </p:spPr>
      </p:pic>
      <p:pic>
        <p:nvPicPr>
          <p:cNvPr id="7"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4411" y="5753100"/>
            <a:ext cx="26860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6591" y="5938757"/>
            <a:ext cx="30607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031" y="6060994"/>
            <a:ext cx="2762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85665"/>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AAF4A0A-1A86-121C-4D04-314D319A5E39}"/>
              </a:ext>
            </a:extLst>
          </p:cNvPr>
          <p:cNvSpPr>
            <a:spLocks noGrp="1"/>
          </p:cNvSpPr>
          <p:nvPr>
            <p:ph type="title"/>
          </p:nvPr>
        </p:nvSpPr>
        <p:spPr>
          <a:xfrm>
            <a:off x="-101375" y="364760"/>
            <a:ext cx="11882284" cy="2553783"/>
          </a:xfrm>
        </p:spPr>
        <p:txBody>
          <a:bodyPr>
            <a:normAutofit/>
          </a:bodyPr>
          <a:lstStyle/>
          <a:p>
            <a:r>
              <a:rPr lang="it-IT" sz="4000" b="1" kern="1200" dirty="0">
                <a:solidFill>
                  <a:srgbClr val="FF3300"/>
                </a:solidFill>
                <a:effectLst/>
                <a:latin typeface="Cavolini" panose="03000502040302020204" pitchFamily="66" charset="0"/>
                <a:ea typeface="+mn-ea"/>
                <a:cs typeface="Cavolini" panose="03000502040302020204" pitchFamily="66" charset="0"/>
              </a:rPr>
              <a:t>SE CI SI SENTE MEGLIO SI PUO’ SOSPENDERE LA TERAPIA ANTIBIOTICA PRIMA DEL TERMINE STABILITO DAL </a:t>
            </a:r>
            <a:r>
              <a:rPr lang="it-IT" sz="4000" b="1" kern="1200" dirty="0" err="1">
                <a:solidFill>
                  <a:srgbClr val="FF3300"/>
                </a:solidFill>
                <a:effectLst/>
                <a:latin typeface="Cavolini" panose="03000502040302020204" pitchFamily="66" charset="0"/>
                <a:ea typeface="+mn-ea"/>
                <a:cs typeface="Cavolini" panose="03000502040302020204" pitchFamily="66" charset="0"/>
              </a:rPr>
              <a:t>MEDICo</a:t>
            </a:r>
            <a:r>
              <a:rPr lang="it-IT" sz="4000" b="1" dirty="0">
                <a:solidFill>
                  <a:srgbClr val="FF3300"/>
                </a:solidFill>
                <a:latin typeface="Cavolini" panose="03000502040302020204" pitchFamily="66" charset="0"/>
                <a:ea typeface="+mn-ea"/>
                <a:cs typeface="Cavolini" panose="03000502040302020204" pitchFamily="66" charset="0"/>
              </a:rPr>
              <a:t/>
            </a:r>
            <a:br>
              <a:rPr lang="it-IT" sz="4000" b="1" dirty="0">
                <a:solidFill>
                  <a:srgbClr val="FF3300"/>
                </a:solidFill>
                <a:latin typeface="Cavolini" panose="03000502040302020204" pitchFamily="66" charset="0"/>
                <a:ea typeface="+mn-ea"/>
                <a:cs typeface="Cavolini" panose="03000502040302020204" pitchFamily="66" charset="0"/>
              </a:rPr>
            </a:br>
            <a:r>
              <a:rPr lang="it-IT" sz="4000" b="1" dirty="0">
                <a:solidFill>
                  <a:srgbClr val="00B0F0"/>
                </a:solidFill>
                <a:latin typeface="Cavolini" panose="03000502040302020204" pitchFamily="66" charset="0"/>
                <a:ea typeface="+mn-ea"/>
                <a:cs typeface="Cavolini" panose="03000502040302020204" pitchFamily="66" charset="0"/>
              </a:rPr>
              <a:t>Vero o falso</a:t>
            </a:r>
            <a:endParaRPr lang="it-IT" dirty="0">
              <a:solidFill>
                <a:srgbClr val="00B0F0"/>
              </a:solidFill>
            </a:endParaRPr>
          </a:p>
        </p:txBody>
      </p:sp>
      <p:sp>
        <p:nvSpPr>
          <p:cNvPr id="3" name="Segnaposto testo 2">
            <a:extLst>
              <a:ext uri="{FF2B5EF4-FFF2-40B4-BE49-F238E27FC236}">
                <a16:creationId xmlns:a16="http://schemas.microsoft.com/office/drawing/2014/main" xmlns="" id="{60465CBD-E405-BEB8-5A44-00240077A9BA}"/>
              </a:ext>
            </a:extLst>
          </p:cNvPr>
          <p:cNvSpPr>
            <a:spLocks noGrp="1"/>
          </p:cNvSpPr>
          <p:nvPr>
            <p:ph type="body" sz="half" idx="2"/>
          </p:nvPr>
        </p:nvSpPr>
        <p:spPr>
          <a:xfrm>
            <a:off x="132735" y="2920182"/>
            <a:ext cx="8267194" cy="3937818"/>
          </a:xfrm>
        </p:spPr>
        <p:txBody>
          <a:bodyPr>
            <a:normAutofit/>
          </a:bodyPr>
          <a:lstStyle/>
          <a:p>
            <a:r>
              <a:rPr lang="it-IT" sz="2000" b="1" kern="1200" dirty="0">
                <a:solidFill>
                  <a:schemeClr val="accent1">
                    <a:lumMod val="75000"/>
                  </a:schemeClr>
                </a:solidFill>
                <a:effectLst/>
                <a:latin typeface="Comic Sans MS" panose="030F0702030302020204" pitchFamily="66" charset="0"/>
                <a:ea typeface="+mn-ea"/>
                <a:cs typeface="+mn-cs"/>
              </a:rPr>
              <a:t>Falso:</a:t>
            </a:r>
          </a:p>
          <a:p>
            <a:r>
              <a:rPr lang="it-IT" sz="2000" b="1" kern="1200" dirty="0">
                <a:solidFill>
                  <a:schemeClr val="accent1">
                    <a:lumMod val="75000"/>
                  </a:schemeClr>
                </a:solidFill>
                <a:effectLst/>
                <a:latin typeface="Comic Sans MS" panose="030F0702030302020204" pitchFamily="66" charset="0"/>
              </a:rPr>
              <a:t>LA TERAPIA ANTIBIOTICA NON VA MAI SOSPESA PRIMA DEL TERMINE STABILITO, SALVO DIVERSA INDICAZIONE MEDICA </a:t>
            </a:r>
            <a:r>
              <a:rPr lang="it-IT" sz="2000" b="1" kern="1200" dirty="0" smtClean="0">
                <a:solidFill>
                  <a:schemeClr val="accent1">
                    <a:lumMod val="75000"/>
                  </a:schemeClr>
                </a:solidFill>
                <a:effectLst/>
                <a:latin typeface="Comic Sans MS" panose="030F0702030302020204" pitchFamily="66" charset="0"/>
              </a:rPr>
              <a:t>OPPURE </a:t>
            </a:r>
            <a:r>
              <a:rPr lang="it-IT" sz="2000" b="1" kern="1200" dirty="0">
                <a:solidFill>
                  <a:schemeClr val="accent1">
                    <a:lumMod val="75000"/>
                  </a:schemeClr>
                </a:solidFill>
                <a:effectLst/>
                <a:latin typeface="Comic Sans MS" panose="030F0702030302020204" pitchFamily="66" charset="0"/>
              </a:rPr>
              <a:t>SE SI PRESENTANO MANIFESTAZIONI O SINTOMI COME AD ESEMPIO PRURITO, ERUZIONI CUTANEE, DIFFICOLTA’ RESPIRATORIE, DIARREA , MA </a:t>
            </a:r>
            <a:r>
              <a:rPr lang="it-IT" sz="2000" b="1" kern="1200" dirty="0" smtClean="0">
                <a:solidFill>
                  <a:schemeClr val="accent1">
                    <a:lumMod val="75000"/>
                  </a:schemeClr>
                </a:solidFill>
                <a:effectLst/>
                <a:latin typeface="Comic Sans MS" panose="030F0702030302020204" pitchFamily="66" charset="0"/>
              </a:rPr>
              <a:t>LA </a:t>
            </a:r>
            <a:r>
              <a:rPr lang="it-IT" sz="2000" b="1" kern="1200" dirty="0">
                <a:solidFill>
                  <a:schemeClr val="accent1">
                    <a:lumMod val="75000"/>
                  </a:schemeClr>
                </a:solidFill>
                <a:effectLst/>
                <a:latin typeface="Comic Sans MS" panose="030F0702030302020204" pitchFamily="66" charset="0"/>
              </a:rPr>
              <a:t>DECISIONE DI SOSPENDERE SEGUE SEMPRE </a:t>
            </a:r>
            <a:r>
              <a:rPr lang="it-IT" sz="2000" b="1" kern="1200" dirty="0" smtClean="0">
                <a:solidFill>
                  <a:schemeClr val="accent1">
                    <a:lumMod val="75000"/>
                  </a:schemeClr>
                </a:solidFill>
                <a:effectLst/>
                <a:latin typeface="Comic Sans MS" panose="030F0702030302020204" pitchFamily="66" charset="0"/>
              </a:rPr>
              <a:t>                                        LA </a:t>
            </a:r>
            <a:r>
              <a:rPr lang="it-IT" sz="2000" b="1" kern="1200" dirty="0">
                <a:solidFill>
                  <a:schemeClr val="accent1">
                    <a:lumMod val="75000"/>
                  </a:schemeClr>
                </a:solidFill>
                <a:effectLst/>
                <a:latin typeface="Comic Sans MS" panose="030F0702030302020204" pitchFamily="66" charset="0"/>
              </a:rPr>
              <a:t>VALUTAZIONE DEL MEDICO</a:t>
            </a:r>
            <a:endParaRPr lang="it-IT" sz="20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it-IT" dirty="0"/>
          </a:p>
        </p:txBody>
      </p:sp>
      <p:pic>
        <p:nvPicPr>
          <p:cNvPr id="4" name="Immagine 3">
            <a:extLst>
              <a:ext uri="{FF2B5EF4-FFF2-40B4-BE49-F238E27FC236}">
                <a16:creationId xmlns:a16="http://schemas.microsoft.com/office/drawing/2014/main" xmlns="" id="{0CFEC2AA-4A0D-D7D0-680F-2484C1B0786B}"/>
              </a:ext>
            </a:extLst>
          </p:cNvPr>
          <p:cNvPicPr>
            <a:picLocks noChangeAspect="1"/>
          </p:cNvPicPr>
          <p:nvPr/>
        </p:nvPicPr>
        <p:blipFill rotWithShape="1">
          <a:blip r:embed="rId2">
            <a:alphaModFix amt="86000"/>
          </a:blip>
          <a:srcRect l="8861" t="14640" r="8517" b="12631"/>
          <a:stretch/>
        </p:blipFill>
        <p:spPr>
          <a:xfrm>
            <a:off x="8875058" y="2536429"/>
            <a:ext cx="2770093" cy="1874206"/>
          </a:xfrm>
          <a:prstGeom prst="rect">
            <a:avLst/>
          </a:prstGeom>
          <a:scene3d>
            <a:camera prst="orthographicFront"/>
            <a:lightRig rig="threePt" dir="t"/>
          </a:scene3d>
          <a:sp3d>
            <a:bevelT/>
          </a:sp3d>
        </p:spPr>
      </p:pic>
      <p:pic>
        <p:nvPicPr>
          <p:cNvPr id="7"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2860" y="5854491"/>
            <a:ext cx="26860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9697" y="5924550"/>
            <a:ext cx="30607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04" y="6062453"/>
            <a:ext cx="2762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902231"/>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B16C6CF-4109-BB86-5A07-762483AB893E}"/>
              </a:ext>
            </a:extLst>
          </p:cNvPr>
          <p:cNvSpPr>
            <a:spLocks noGrp="1"/>
          </p:cNvSpPr>
          <p:nvPr>
            <p:ph type="title"/>
          </p:nvPr>
        </p:nvSpPr>
        <p:spPr>
          <a:xfrm>
            <a:off x="1060239" y="208394"/>
            <a:ext cx="10589341" cy="2362201"/>
          </a:xfrm>
        </p:spPr>
        <p:txBody>
          <a:bodyPr>
            <a:normAutofit/>
          </a:bodyPr>
          <a:lstStyle/>
          <a:p>
            <a:r>
              <a:rPr lang="it-IT" sz="4000" b="1" kern="1200" dirty="0">
                <a:solidFill>
                  <a:srgbClr val="FF3300"/>
                </a:solidFill>
                <a:effectLst/>
                <a:latin typeface="Cavolini" panose="03000502040302020204" pitchFamily="66" charset="0"/>
                <a:ea typeface="Calibri" panose="020F0502020204030204" pitchFamily="34" charset="0"/>
                <a:cs typeface="Cavolini" panose="03000502040302020204" pitchFamily="66" charset="0"/>
              </a:rPr>
              <a:t>GLI ANTIBIOTICI VANNO CONSERVATI </a:t>
            </a:r>
            <a:r>
              <a:rPr lang="it-IT" sz="4000" b="1" dirty="0">
                <a:solidFill>
                  <a:srgbClr val="FF3300"/>
                </a:solidFill>
                <a:latin typeface="Cavolini" panose="03000502040302020204" pitchFamily="66" charset="0"/>
                <a:ea typeface="Calibri" panose="020F0502020204030204" pitchFamily="34" charset="0"/>
                <a:cs typeface="Cavolini" panose="03000502040302020204" pitchFamily="66" charset="0"/>
              </a:rPr>
              <a:t>sempre con cura</a:t>
            </a:r>
            <a:br>
              <a:rPr lang="it-IT" sz="4000" b="1" dirty="0">
                <a:solidFill>
                  <a:srgbClr val="FF3300"/>
                </a:solidFill>
                <a:latin typeface="Cavolini" panose="03000502040302020204" pitchFamily="66" charset="0"/>
                <a:ea typeface="Calibri" panose="020F0502020204030204" pitchFamily="34" charset="0"/>
                <a:cs typeface="Cavolini" panose="03000502040302020204" pitchFamily="66" charset="0"/>
              </a:rPr>
            </a:br>
            <a:r>
              <a:rPr lang="it-IT" sz="4000" b="1" dirty="0">
                <a:solidFill>
                  <a:srgbClr val="0070C0"/>
                </a:solidFill>
                <a:latin typeface="Cavolini" panose="03000502040302020204" pitchFamily="66" charset="0"/>
                <a:ea typeface="Calibri" panose="020F0502020204030204" pitchFamily="34" charset="0"/>
                <a:cs typeface="Cavolini" panose="03000502040302020204" pitchFamily="66" charset="0"/>
              </a:rPr>
              <a:t>vero o falso</a:t>
            </a:r>
            <a:endParaRPr lang="it-IT" sz="4000" dirty="0">
              <a:solidFill>
                <a:srgbClr val="0070C0"/>
              </a:solidFill>
              <a:latin typeface="Cavolini" panose="03000502040302020204" pitchFamily="66" charset="0"/>
              <a:cs typeface="Cavolini" panose="03000502040302020204" pitchFamily="66" charset="0"/>
            </a:endParaRPr>
          </a:p>
        </p:txBody>
      </p:sp>
      <p:sp>
        <p:nvSpPr>
          <p:cNvPr id="3" name="Segnaposto testo 2">
            <a:extLst>
              <a:ext uri="{FF2B5EF4-FFF2-40B4-BE49-F238E27FC236}">
                <a16:creationId xmlns:a16="http://schemas.microsoft.com/office/drawing/2014/main" xmlns="" id="{61414906-6088-E161-7A33-C3219274CE47}"/>
              </a:ext>
            </a:extLst>
          </p:cNvPr>
          <p:cNvSpPr>
            <a:spLocks noGrp="1"/>
          </p:cNvSpPr>
          <p:nvPr>
            <p:ph type="body" sz="half" idx="2"/>
          </p:nvPr>
        </p:nvSpPr>
        <p:spPr>
          <a:xfrm>
            <a:off x="84414" y="2426319"/>
            <a:ext cx="7687648" cy="3174634"/>
          </a:xfrm>
        </p:spPr>
        <p:txBody>
          <a:bodyPr>
            <a:normAutofit/>
          </a:bodyPr>
          <a:lstStyle/>
          <a:p>
            <a:pPr marL="457200">
              <a:lnSpc>
                <a:spcPct val="115000"/>
              </a:lnSpc>
            </a:pPr>
            <a:r>
              <a:rPr lang="it-IT" sz="2000" b="1" kern="1200" dirty="0">
                <a:solidFill>
                  <a:schemeClr val="accent3">
                    <a:lumMod val="50000"/>
                  </a:schemeClr>
                </a:solidFill>
                <a:effectLst/>
                <a:latin typeface="Comic Sans MS" panose="030F0702030302020204" pitchFamily="66" charset="0"/>
                <a:ea typeface="Calibri" panose="020F0502020204030204" pitchFamily="34" charset="0"/>
              </a:rPr>
              <a:t>VERO:</a:t>
            </a:r>
            <a:endParaRPr lang="it-IT" sz="2000" dirty="0">
              <a:solidFill>
                <a:schemeClr val="accent3">
                  <a:lumMod val="50000"/>
                </a:schemeClr>
              </a:solidFill>
              <a:effectLst/>
              <a:latin typeface="Times New Roman" panose="02020603050405020304" pitchFamily="18" charset="0"/>
              <a:ea typeface="Times New Roman" panose="02020603050405020304" pitchFamily="18" charset="0"/>
            </a:endParaRPr>
          </a:p>
          <a:p>
            <a:r>
              <a:rPr lang="it-IT" sz="2000" b="1" kern="1200" dirty="0">
                <a:solidFill>
                  <a:schemeClr val="accent3">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LA CORRETTA CONSERVAZIONE E’ MOLTO IMPORTANTE, GLI ANTIBIOTICI (COME </a:t>
            </a:r>
            <a:r>
              <a:rPr lang="it-IT" sz="2000" b="1" kern="1200" dirty="0" smtClean="0">
                <a:solidFill>
                  <a:schemeClr val="accent3">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TUTTI GLI </a:t>
            </a:r>
            <a:r>
              <a:rPr lang="it-IT" sz="2000" b="1" kern="1200" dirty="0">
                <a:solidFill>
                  <a:schemeClr val="accent3">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ALTRI MEDICINALI) DEVONO ESSERE TENUTI IN UN LUOGO FRESCO E ASCIUTTO E LONTANO </a:t>
            </a:r>
            <a:r>
              <a:rPr lang="it-IT" sz="2000" b="1" kern="1200" dirty="0" smtClean="0">
                <a:solidFill>
                  <a:schemeClr val="accent3">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                                       DALLA </a:t>
            </a:r>
            <a:r>
              <a:rPr lang="it-IT" sz="2000" b="1" kern="1200" dirty="0">
                <a:solidFill>
                  <a:schemeClr val="accent3">
                    <a:lumMod val="50000"/>
                  </a:schemeClr>
                </a:solidFill>
                <a:effectLst/>
                <a:latin typeface="Comic Sans MS" panose="030F0702030302020204" pitchFamily="66" charset="0"/>
                <a:ea typeface="Calibri" panose="020F0502020204030204" pitchFamily="34" charset="0"/>
                <a:cs typeface="Times New Roman" panose="02020603050405020304" pitchFamily="18" charset="0"/>
              </a:rPr>
              <a:t>PORTATA DEI BAMBINI </a:t>
            </a:r>
            <a:endParaRPr lang="it-IT" sz="1800" b="1" dirty="0">
              <a:solidFill>
                <a:schemeClr val="accent3">
                  <a:lumMod val="50000"/>
                </a:schemeClr>
              </a:solidFill>
            </a:endParaRPr>
          </a:p>
        </p:txBody>
      </p:sp>
      <p:pic>
        <p:nvPicPr>
          <p:cNvPr id="7"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4082" y="5753100"/>
            <a:ext cx="26860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2" descr="Risultato immagine per ARMADIETTO MEDICINALI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9420" y="2165445"/>
            <a:ext cx="1914525" cy="257175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874" y="5928584"/>
            <a:ext cx="30607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50821"/>
            <a:ext cx="2762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8280384"/>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86F8AD-3D09-4CE5-D31A-9D92A3123B46}"/>
              </a:ext>
            </a:extLst>
          </p:cNvPr>
          <p:cNvSpPr>
            <a:spLocks noGrp="1"/>
          </p:cNvSpPr>
          <p:nvPr>
            <p:ph type="title"/>
          </p:nvPr>
        </p:nvSpPr>
        <p:spPr>
          <a:xfrm>
            <a:off x="484239" y="141864"/>
            <a:ext cx="11901948" cy="2970045"/>
          </a:xfrm>
        </p:spPr>
        <p:txBody>
          <a:bodyPr>
            <a:normAutofit/>
          </a:bodyPr>
          <a:lstStyle/>
          <a:p>
            <a:pPr marL="342900" lvl="0" indent="-342900">
              <a:lnSpc>
                <a:spcPct val="115000"/>
              </a:lnSpc>
              <a:tabLst>
                <a:tab pos="457200" algn="l"/>
              </a:tabLst>
            </a:pPr>
            <a:r>
              <a:rPr lang="it-IT" sz="4000" b="1" kern="1200" dirty="0">
                <a:solidFill>
                  <a:srgbClr val="FF3300"/>
                </a:solidFill>
                <a:effectLst/>
                <a:latin typeface="Cavolini" panose="03000502040302020204" pitchFamily="66" charset="0"/>
                <a:ea typeface="Calibri" panose="020F0502020204030204" pitchFamily="34" charset="0"/>
                <a:cs typeface="Cavolini" panose="03000502040302020204" pitchFamily="66" charset="0"/>
              </a:rPr>
              <a:t>SI POSSONO ASSUMERE GLI ANTIBIOTICI CHE ci SONO AVANZATI PER LA CURA DI UN’INFEZIONE PRECEDENTE</a:t>
            </a:r>
            <a:br>
              <a:rPr lang="it-IT" sz="4000" b="1" kern="1200" dirty="0">
                <a:solidFill>
                  <a:srgbClr val="FF3300"/>
                </a:solidFill>
                <a:effectLst/>
                <a:latin typeface="Cavolini" panose="03000502040302020204" pitchFamily="66" charset="0"/>
                <a:ea typeface="Calibri" panose="020F0502020204030204" pitchFamily="34" charset="0"/>
                <a:cs typeface="Cavolini" panose="03000502040302020204" pitchFamily="66" charset="0"/>
              </a:rPr>
            </a:br>
            <a:r>
              <a:rPr lang="it-IT" sz="4000" b="1" kern="1200" dirty="0">
                <a:solidFill>
                  <a:srgbClr val="0070C0"/>
                </a:solidFill>
                <a:effectLst/>
                <a:latin typeface="Cavolini" panose="03000502040302020204" pitchFamily="66" charset="0"/>
                <a:ea typeface="Calibri" panose="020F0502020204030204" pitchFamily="34" charset="0"/>
                <a:cs typeface="Cavolini" panose="03000502040302020204" pitchFamily="66" charset="0"/>
              </a:rPr>
              <a:t>Vero o falso</a:t>
            </a:r>
            <a:r>
              <a:rPr lang="it-IT" sz="4000" b="1" kern="1200" dirty="0">
                <a:solidFill>
                  <a:srgbClr val="00B0F0"/>
                </a:solidFill>
                <a:effectLst/>
                <a:latin typeface="Cavolini" panose="03000502040302020204" pitchFamily="66" charset="0"/>
                <a:ea typeface="Calibri" panose="020F0502020204030204" pitchFamily="34" charset="0"/>
                <a:cs typeface="Cavolini" panose="03000502040302020204" pitchFamily="66" charset="0"/>
              </a:rPr>
              <a:t>  </a:t>
            </a:r>
            <a:endParaRPr lang="it-IT" sz="4000" dirty="0">
              <a:solidFill>
                <a:srgbClr val="00B0F0"/>
              </a:solidFill>
              <a:effectLst/>
              <a:latin typeface="Cavolini" panose="03000502040302020204" pitchFamily="66" charset="0"/>
              <a:ea typeface="Times New Roman" panose="02020603050405020304" pitchFamily="18" charset="0"/>
              <a:cs typeface="Cavolini" panose="03000502040302020204" pitchFamily="66" charset="0"/>
            </a:endParaRPr>
          </a:p>
        </p:txBody>
      </p:sp>
      <p:sp>
        <p:nvSpPr>
          <p:cNvPr id="3" name="Segnaposto testo 2">
            <a:extLst>
              <a:ext uri="{FF2B5EF4-FFF2-40B4-BE49-F238E27FC236}">
                <a16:creationId xmlns:a16="http://schemas.microsoft.com/office/drawing/2014/main" xmlns="" id="{7E8DA22F-7EBD-ECEA-4C78-A7FDADE6C45E}"/>
              </a:ext>
            </a:extLst>
          </p:cNvPr>
          <p:cNvSpPr>
            <a:spLocks noGrp="1"/>
          </p:cNvSpPr>
          <p:nvPr>
            <p:ph type="body" sz="half" idx="2"/>
          </p:nvPr>
        </p:nvSpPr>
        <p:spPr>
          <a:xfrm>
            <a:off x="-17450" y="2869141"/>
            <a:ext cx="7476940" cy="3517467"/>
          </a:xfrm>
        </p:spPr>
        <p:txBody>
          <a:bodyPr>
            <a:normAutofit/>
          </a:bodyPr>
          <a:lstStyle/>
          <a:p>
            <a:r>
              <a:rPr lang="it-IT" sz="2000" b="1" kern="1200" dirty="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Falso:</a:t>
            </a:r>
          </a:p>
          <a:p>
            <a:r>
              <a:rPr lang="it-IT" sz="2000" b="1" kern="1200" dirty="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NEL CASO SI DISPONGA DI ANTIBIOTICI </a:t>
            </a:r>
            <a:r>
              <a:rPr lang="it-IT" sz="2000" b="1" kern="1200" dirty="0" smtClean="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CHE CI SONO AVANZATI </a:t>
            </a:r>
            <a:r>
              <a:rPr lang="it-IT" sz="2000" b="1" kern="1200" dirty="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LA RACCOMANDAZIONE È DI </a:t>
            </a:r>
            <a:r>
              <a:rPr lang="it-IT" sz="2000" b="1" kern="1200" dirty="0" smtClean="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NON </a:t>
            </a:r>
            <a:r>
              <a:rPr lang="it-IT" sz="2000" b="1" kern="1200" dirty="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INIZIARE MAI UNA TERAPIA “FAI-DA-TE”’, COME SPESSO PUO’ ESSERE TENTATO DI FARE CHI SOFFRE DI INFEZIONI RICORRENTI </a:t>
            </a:r>
            <a:r>
              <a:rPr lang="it-IT" sz="2000" b="1" dirty="0">
                <a:solidFill>
                  <a:schemeClr val="accent3">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GIÀ NOTE                              </a:t>
            </a:r>
            <a:r>
              <a:rPr lang="it-IT" sz="2000" b="1" dirty="0" smtClean="0">
                <a:solidFill>
                  <a:schemeClr val="accent3">
                    <a:lumMod val="50000"/>
                  </a:schemeClr>
                </a:solidFill>
                <a:latin typeface="Comic Sans MS" panose="030F0702030302020204" pitchFamily="66" charset="0"/>
                <a:ea typeface="Times New Roman" panose="02020603050405020304" pitchFamily="18" charset="0"/>
                <a:cs typeface="Times New Roman" panose="02020603050405020304" pitchFamily="18" charset="0"/>
              </a:rPr>
              <a:t>COME </a:t>
            </a:r>
            <a:r>
              <a:rPr lang="it-IT" sz="2000" b="1" kern="1200" dirty="0" smtClean="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(CISTITI</a:t>
            </a:r>
            <a:r>
              <a:rPr lang="it-IT" sz="2000" b="1" kern="1200" dirty="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FARINGITI, OTITI</a:t>
            </a:r>
            <a:r>
              <a:rPr lang="it-IT" sz="2000" b="1" kern="1200" dirty="0" smtClean="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lang="it-IT" sz="2000" b="1"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it-IT" dirty="0"/>
          </a:p>
        </p:txBody>
      </p:sp>
      <p:pic>
        <p:nvPicPr>
          <p:cNvPr id="4" name="Immagine 3">
            <a:extLst>
              <a:ext uri="{FF2B5EF4-FFF2-40B4-BE49-F238E27FC236}">
                <a16:creationId xmlns:a16="http://schemas.microsoft.com/office/drawing/2014/main" xmlns="" id="{32B5111E-AFC2-8107-25F7-224CC7B70440}"/>
              </a:ext>
            </a:extLst>
          </p:cNvPr>
          <p:cNvPicPr>
            <a:picLocks noChangeAspect="1"/>
          </p:cNvPicPr>
          <p:nvPr/>
        </p:nvPicPr>
        <p:blipFill rotWithShape="1">
          <a:blip r:embed="rId2">
            <a:alphaModFix amt="82000"/>
          </a:blip>
          <a:srcRect r="3996"/>
          <a:stretch/>
        </p:blipFill>
        <p:spPr>
          <a:xfrm>
            <a:off x="9439835" y="2496361"/>
            <a:ext cx="2142565" cy="1873770"/>
          </a:xfrm>
          <a:prstGeom prst="rect">
            <a:avLst/>
          </a:prstGeom>
          <a:scene3d>
            <a:camera prst="orthographicFront"/>
            <a:lightRig rig="threePt" dir="t"/>
          </a:scene3d>
          <a:sp3d>
            <a:bevelT/>
          </a:sp3d>
        </p:spPr>
      </p:pic>
      <p:pic>
        <p:nvPicPr>
          <p:cNvPr id="7"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7847" y="5864599"/>
            <a:ext cx="26860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9835" y="5924550"/>
            <a:ext cx="30607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72561"/>
            <a:ext cx="2762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917299"/>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B36E76C-8E21-577D-7B6D-0250B81A023A}"/>
              </a:ext>
            </a:extLst>
          </p:cNvPr>
          <p:cNvSpPr>
            <a:spLocks noGrp="1"/>
          </p:cNvSpPr>
          <p:nvPr>
            <p:ph type="title"/>
          </p:nvPr>
        </p:nvSpPr>
        <p:spPr>
          <a:xfrm>
            <a:off x="792726" y="596713"/>
            <a:ext cx="10859729" cy="2133602"/>
          </a:xfrm>
        </p:spPr>
        <p:txBody>
          <a:bodyPr>
            <a:normAutofit/>
          </a:bodyPr>
          <a:lstStyle/>
          <a:p>
            <a:r>
              <a:rPr lang="it-IT" sz="4000" b="1" kern="1200" dirty="0">
                <a:solidFill>
                  <a:srgbClr val="FF3300"/>
                </a:solidFill>
                <a:effectLst/>
                <a:latin typeface="Cavolini" panose="03000502040302020204" pitchFamily="66" charset="0"/>
                <a:ea typeface="Calibri" panose="020F0502020204030204" pitchFamily="34" charset="0"/>
                <a:cs typeface="Cavolini" panose="03000502040302020204" pitchFamily="66" charset="0"/>
              </a:rPr>
              <a:t>GLI ANTIBIOTICI VANNO ASSUNTI SOLO SU PRESCRIZIONE DEL MEDICO</a:t>
            </a:r>
            <a:br>
              <a:rPr lang="it-IT" sz="4000" b="1" kern="1200" dirty="0">
                <a:solidFill>
                  <a:srgbClr val="FF3300"/>
                </a:solidFill>
                <a:effectLst/>
                <a:latin typeface="Cavolini" panose="03000502040302020204" pitchFamily="66" charset="0"/>
                <a:ea typeface="Calibri" panose="020F0502020204030204" pitchFamily="34" charset="0"/>
                <a:cs typeface="Cavolini" panose="03000502040302020204" pitchFamily="66" charset="0"/>
              </a:rPr>
            </a:br>
            <a:r>
              <a:rPr lang="it-IT" sz="4000" b="1" kern="1200" dirty="0">
                <a:solidFill>
                  <a:srgbClr val="0070C0"/>
                </a:solidFill>
                <a:effectLst/>
                <a:latin typeface="Cavolini" panose="03000502040302020204" pitchFamily="66" charset="0"/>
                <a:ea typeface="Calibri" panose="020F0502020204030204" pitchFamily="34" charset="0"/>
                <a:cs typeface="Cavolini" panose="03000502040302020204" pitchFamily="66" charset="0"/>
              </a:rPr>
              <a:t>Vero o falso</a:t>
            </a:r>
            <a:endParaRPr lang="it-IT" sz="6000" dirty="0">
              <a:solidFill>
                <a:srgbClr val="0070C0"/>
              </a:solidFill>
              <a:latin typeface="Cavolini" panose="03000502040302020204" pitchFamily="66" charset="0"/>
              <a:cs typeface="Cavolini" panose="03000502040302020204" pitchFamily="66" charset="0"/>
            </a:endParaRPr>
          </a:p>
        </p:txBody>
      </p:sp>
      <p:sp>
        <p:nvSpPr>
          <p:cNvPr id="3" name="Segnaposto testo 2">
            <a:extLst>
              <a:ext uri="{FF2B5EF4-FFF2-40B4-BE49-F238E27FC236}">
                <a16:creationId xmlns:a16="http://schemas.microsoft.com/office/drawing/2014/main" xmlns="" id="{2627595C-6ADF-5B57-D056-06A96238C84C}"/>
              </a:ext>
            </a:extLst>
          </p:cNvPr>
          <p:cNvSpPr>
            <a:spLocks noGrp="1"/>
          </p:cNvSpPr>
          <p:nvPr>
            <p:ph type="body" sz="half" idx="2"/>
          </p:nvPr>
        </p:nvSpPr>
        <p:spPr>
          <a:xfrm>
            <a:off x="539545" y="2458506"/>
            <a:ext cx="8300059" cy="3473732"/>
          </a:xfrm>
        </p:spPr>
        <p:txBody>
          <a:bodyPr>
            <a:normAutofit/>
          </a:bodyPr>
          <a:lstStyle/>
          <a:p>
            <a:r>
              <a:rPr lang="it-IT" sz="2000" b="1" kern="1200" dirty="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Vero:</a:t>
            </a:r>
          </a:p>
          <a:p>
            <a:r>
              <a:rPr lang="it-IT" sz="2000" b="1" kern="1200" dirty="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L’IMPIEGO </a:t>
            </a:r>
            <a:r>
              <a:rPr lang="it-IT" sz="2000" b="1" kern="1200" dirty="0" smtClean="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DEGLI ANTIBIOTICI E IN GENERALE DI TUTTI </a:t>
            </a:r>
            <a:r>
              <a:rPr lang="it-IT" sz="2000" b="1" kern="1200" dirty="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FARMACI SENZA UNA PRESCRIZIONE MEDICA PUÒ COSTITUIRE UN RISCHIO IMPORTANTE PER LA SALUTE SIA PER IL MANCATO EFFETTO TERAPEUTICO SIA PER GLI EFFETTI COLLATERALI DI UN USO SBAGLIATO.</a:t>
            </a:r>
            <a:endParaRPr lang="it-IT" sz="2000" b="1" dirty="0">
              <a:solidFill>
                <a:schemeClr val="accent3">
                  <a:lumMod val="50000"/>
                </a:schemeClr>
              </a:solidFill>
              <a:effectLst/>
              <a:latin typeface="Comic Sans MS" panose="030F0702030302020204" pitchFamily="66" charset="0"/>
              <a:ea typeface="Times New Roman" panose="02020603050405020304" pitchFamily="18" charset="0"/>
            </a:endParaRPr>
          </a:p>
          <a:p>
            <a:endParaRPr lang="it-IT" dirty="0"/>
          </a:p>
        </p:txBody>
      </p:sp>
      <p:pic>
        <p:nvPicPr>
          <p:cNvPr id="4" name="Immagine 3">
            <a:extLst>
              <a:ext uri="{FF2B5EF4-FFF2-40B4-BE49-F238E27FC236}">
                <a16:creationId xmlns:a16="http://schemas.microsoft.com/office/drawing/2014/main" xmlns="" id="{D0AF874C-DB3A-2F07-E1DE-20818A7B8C73}"/>
              </a:ext>
            </a:extLst>
          </p:cNvPr>
          <p:cNvPicPr>
            <a:picLocks noChangeAspect="1"/>
          </p:cNvPicPr>
          <p:nvPr/>
        </p:nvPicPr>
        <p:blipFill>
          <a:blip r:embed="rId2"/>
          <a:stretch>
            <a:fillRect/>
          </a:stretch>
        </p:blipFill>
        <p:spPr>
          <a:xfrm>
            <a:off x="9583271" y="2075512"/>
            <a:ext cx="1882588" cy="2346653"/>
          </a:xfrm>
          <a:prstGeom prst="rect">
            <a:avLst/>
          </a:prstGeom>
          <a:scene3d>
            <a:camera prst="orthographicFront"/>
            <a:lightRig rig="threePt" dir="t"/>
          </a:scene3d>
          <a:sp3d>
            <a:bevelT/>
          </a:sp3d>
        </p:spPr>
      </p:pic>
      <p:pic>
        <p:nvPicPr>
          <p:cNvPr id="7"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7188" y="5830419"/>
            <a:ext cx="26860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8309" y="5916144"/>
            <a:ext cx="30607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66" y="6038381"/>
            <a:ext cx="2762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877661"/>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100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par>
                          <p:cTn id="19" fill="hold">
                            <p:stCondLst>
                              <p:cond delay="1500"/>
                            </p:stCondLst>
                            <p:childTnLst>
                              <p:par>
                                <p:cTn id="20" presetID="10" presetClass="entr" presetSubtype="0" fill="hold" grpId="1" nodeType="afterEffect">
                                  <p:stCondLst>
                                    <p:cond delay="100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100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childTnLst>
              </p:cTn>
              <p:nextCondLst>
                <p:cond evt="onClick" delay="0">
                  <p:tgtEl>
                    <p:spTgt spid="3"/>
                  </p:tgtEl>
                </p:cond>
              </p:nextCondLst>
            </p:seq>
          </p:childTnLst>
        </p:cTn>
      </p:par>
    </p:tnLst>
    <p:bldLst>
      <p:bldP spid="2" grpId="0"/>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437F066-13B1-5FC3-803D-D65AFD50ACD3}"/>
              </a:ext>
            </a:extLst>
          </p:cNvPr>
          <p:cNvSpPr>
            <a:spLocks noGrp="1"/>
          </p:cNvSpPr>
          <p:nvPr>
            <p:ph type="title"/>
          </p:nvPr>
        </p:nvSpPr>
        <p:spPr>
          <a:xfrm>
            <a:off x="913774" y="206734"/>
            <a:ext cx="10364452" cy="2403987"/>
          </a:xfrm>
        </p:spPr>
        <p:txBody>
          <a:bodyPr>
            <a:normAutofit fontScale="90000"/>
          </a:bodyPr>
          <a:lstStyle/>
          <a:p>
            <a:r>
              <a:rPr lang="it-IT" sz="4000" b="1" kern="1200" dirty="0">
                <a:solidFill>
                  <a:srgbClr val="FF3300"/>
                </a:solidFill>
                <a:effectLst/>
                <a:latin typeface="Cavolini" panose="03000502040302020204" pitchFamily="66" charset="0"/>
                <a:ea typeface="Calibri" panose="020F0502020204030204" pitchFamily="34" charset="0"/>
                <a:cs typeface="Cavolini" panose="03000502040302020204" pitchFamily="66" charset="0"/>
              </a:rPr>
              <a:t>E’ CONSIGLIATO CONSUMARE ALCUNI CIBI PIU’ DI ALTRI DURANTE LATERAPIA CON ANTIBIOTICI</a:t>
            </a:r>
            <a:br>
              <a:rPr lang="it-IT" sz="4000" b="1" kern="1200" dirty="0">
                <a:solidFill>
                  <a:srgbClr val="FF3300"/>
                </a:solidFill>
                <a:effectLst/>
                <a:latin typeface="Cavolini" panose="03000502040302020204" pitchFamily="66" charset="0"/>
                <a:ea typeface="Calibri" panose="020F0502020204030204" pitchFamily="34" charset="0"/>
                <a:cs typeface="Cavolini" panose="03000502040302020204" pitchFamily="66" charset="0"/>
              </a:rPr>
            </a:br>
            <a:r>
              <a:rPr lang="it-IT" sz="4000" b="1" kern="1200" dirty="0">
                <a:solidFill>
                  <a:srgbClr val="0070C0"/>
                </a:solidFill>
                <a:effectLst/>
                <a:latin typeface="Cavolini" panose="03000502040302020204" pitchFamily="66" charset="0"/>
                <a:ea typeface="Calibri" panose="020F0502020204030204" pitchFamily="34" charset="0"/>
                <a:cs typeface="Cavolini" panose="03000502040302020204" pitchFamily="66" charset="0"/>
              </a:rPr>
              <a:t>Vero o </a:t>
            </a:r>
            <a:r>
              <a:rPr lang="it-IT" sz="4000" b="1" kern="1200" dirty="0" smtClean="0">
                <a:solidFill>
                  <a:srgbClr val="0070C0"/>
                </a:solidFill>
                <a:effectLst/>
                <a:latin typeface="Cavolini" panose="03000502040302020204" pitchFamily="66" charset="0"/>
                <a:ea typeface="Calibri" panose="020F0502020204030204" pitchFamily="34" charset="0"/>
                <a:cs typeface="Cavolini" panose="03000502040302020204" pitchFamily="66" charset="0"/>
              </a:rPr>
              <a:t>falso</a:t>
            </a:r>
            <a:endParaRPr lang="it-IT" sz="4000" dirty="0">
              <a:solidFill>
                <a:srgbClr val="0070C0"/>
              </a:solidFill>
              <a:latin typeface="Cavolini" panose="03000502040302020204" pitchFamily="66" charset="0"/>
              <a:cs typeface="Cavolini" panose="03000502040302020204" pitchFamily="66" charset="0"/>
            </a:endParaRPr>
          </a:p>
        </p:txBody>
      </p:sp>
      <p:sp>
        <p:nvSpPr>
          <p:cNvPr id="3" name="Segnaposto testo 2">
            <a:extLst>
              <a:ext uri="{FF2B5EF4-FFF2-40B4-BE49-F238E27FC236}">
                <a16:creationId xmlns:a16="http://schemas.microsoft.com/office/drawing/2014/main" xmlns="" id="{DF769983-F9DF-7A4D-222B-AEF88CB82AF9}"/>
              </a:ext>
            </a:extLst>
          </p:cNvPr>
          <p:cNvSpPr>
            <a:spLocks noGrp="1"/>
          </p:cNvSpPr>
          <p:nvPr>
            <p:ph type="body" sz="half" idx="2"/>
          </p:nvPr>
        </p:nvSpPr>
        <p:spPr>
          <a:xfrm>
            <a:off x="0" y="2594572"/>
            <a:ext cx="12192000" cy="2643122"/>
          </a:xfrm>
        </p:spPr>
        <p:txBody>
          <a:bodyPr>
            <a:normAutofit fontScale="47500" lnSpcReduction="20000"/>
          </a:bodyPr>
          <a:lstStyle/>
          <a:p>
            <a:pPr marL="457200" fontAlgn="base"/>
            <a:r>
              <a:rPr lang="it-IT" sz="4500" b="1" kern="1200" dirty="0">
                <a:solidFill>
                  <a:schemeClr val="accent3">
                    <a:lumMod val="50000"/>
                  </a:schemeClr>
                </a:solidFill>
                <a:effectLst/>
                <a:latin typeface="Comic Sans MS" panose="030F0702030302020204" pitchFamily="66" charset="0"/>
                <a:ea typeface="Times New Roman" panose="02020603050405020304" pitchFamily="18" charset="0"/>
              </a:rPr>
              <a:t>VERO:</a:t>
            </a:r>
            <a:endParaRPr lang="it-IT" sz="4500" b="1" dirty="0">
              <a:solidFill>
                <a:schemeClr val="accent3">
                  <a:lumMod val="50000"/>
                </a:schemeClr>
              </a:solidFill>
              <a:effectLst/>
              <a:latin typeface="Comic Sans MS" panose="030F0702030302020204" pitchFamily="66" charset="0"/>
              <a:ea typeface="Times New Roman" panose="02020603050405020304" pitchFamily="18" charset="0"/>
            </a:endParaRPr>
          </a:p>
          <a:p>
            <a:pPr lvl="0">
              <a:tabLst>
                <a:tab pos="457200" algn="l"/>
              </a:tabLst>
            </a:pPr>
            <a:r>
              <a:rPr lang="it-IT" sz="4500" b="1" kern="1200" dirty="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E</a:t>
            </a:r>
            <a:r>
              <a:rPr lang="it-IT" sz="4500" b="1" kern="1200" dirty="0">
                <a:solidFill>
                  <a:srgbClr val="4F81BD"/>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it-IT" sz="4500" b="1" kern="1200" dirty="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IMPORTANTE CONSUMARE CIBI RICCHI DI FIBRE SOLUBILI, TRA CUI LA </a:t>
            </a:r>
            <a:r>
              <a:rPr lang="it-IT" sz="4500" b="1" u="sng" kern="1200" dirty="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VERDURA</a:t>
            </a:r>
            <a:r>
              <a:rPr lang="it-IT" sz="4500" b="1" kern="1200" dirty="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GLI ORTAGGI,  I </a:t>
            </a:r>
            <a:r>
              <a:rPr lang="it-IT" sz="4500" b="1" u="sng" kern="1200" dirty="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LEGUMI</a:t>
            </a:r>
            <a:r>
              <a:rPr lang="it-IT" sz="4500" b="1" u="sng" kern="1200" dirty="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E I  </a:t>
            </a:r>
            <a:r>
              <a:rPr lang="it-IT" sz="4500" b="1" u="sng" kern="1200" dirty="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CEREALI INTEGRALI</a:t>
            </a:r>
            <a:r>
              <a:rPr lang="it-IT" sz="4500" b="1" kern="1200" dirty="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 CHE APPORTANO ELEMENTI CHE NUTRONO L’ESERCITO DEI BATTERI COSIDDETTI BUONI, CHE VIVONO NEL NOSTRO INTESTINO (MICROBIOTA INTESTINALE) E CHE SONO MOLTO </a:t>
            </a:r>
            <a:r>
              <a:rPr lang="it-IT" sz="4500" b="1" kern="1200" dirty="0" smtClean="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PREZIOSI </a:t>
            </a:r>
            <a:r>
              <a:rPr lang="it-IT" sz="4500" b="1" kern="1200" dirty="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rPr>
              <a:t>PER LA NOSTRA SALUTE </a:t>
            </a:r>
            <a:endParaRPr lang="it-IT" sz="4500" b="1" dirty="0">
              <a:solidFill>
                <a:schemeClr val="accent3">
                  <a:lumMod val="50000"/>
                </a:schemeClr>
              </a:solidFill>
              <a:effectLst/>
              <a:latin typeface="Comic Sans MS" panose="030F0702030302020204" pitchFamily="66" charset="0"/>
              <a:ea typeface="Times New Roman" panose="02020603050405020304" pitchFamily="18" charset="0"/>
              <a:cs typeface="Times New Roman" panose="02020603050405020304" pitchFamily="18" charset="0"/>
            </a:endParaRPr>
          </a:p>
          <a:p>
            <a:endParaRPr lang="it-IT" dirty="0"/>
          </a:p>
        </p:txBody>
      </p:sp>
      <p:pic>
        <p:nvPicPr>
          <p:cNvPr id="7" name="Immagin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13730" y="5880946"/>
            <a:ext cx="26860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2915" y="1864660"/>
            <a:ext cx="2659156" cy="1120588"/>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34874" y="5915586"/>
            <a:ext cx="30607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037823"/>
            <a:ext cx="2762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125083"/>
      </p:ext>
    </p:extLst>
  </p:cSld>
  <p:clrMapOvr>
    <a:masterClrMapping/>
  </p:clrMapOvr>
  <mc:AlternateContent xmlns:mc="http://schemas.openxmlformats.org/markup-compatibility/2006" xmlns:p14="http://schemas.microsoft.com/office/powerpoint/2010/main">
    <mc:Choice Requires="p14">
      <p:transition spd="slow" p14:dur="1500" advTm="11000">
        <p:split orient="vert"/>
      </p:transition>
    </mc:Choice>
    <mc:Fallback xmlns="">
      <p:transition spd="slow" advTm="11000">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5"/>
</p:tagLst>
</file>

<file path=ppt/theme/theme1.xml><?xml version="1.0" encoding="utf-8"?>
<a:theme xmlns:a="http://schemas.openxmlformats.org/drawingml/2006/main" name="Goccia">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occi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cci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
  <TotalTime>444</TotalTime>
  <Words>686</Words>
  <Application>Microsoft Office PowerPoint</Application>
  <PresentationFormat>Personalizzato</PresentationFormat>
  <Paragraphs>49</Paragraphs>
  <Slides>15</Slides>
  <Notes>0</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Goccia</vt:lpstr>
      <vt:lpstr>Presentazione standard di PowerPoint</vt:lpstr>
      <vt:lpstr>GLI ANTIBIOTICI SI POSSONO ASSUMERE PER ogni tipo di MALATTIa INFETTIVA vero o falso</vt:lpstr>
      <vt:lpstr>LA TERAPIA ANTIBIOTICA VA COMINCIATA IL PRIMA POSSIBILE Vero o falso</vt:lpstr>
      <vt:lpstr>E’ VERO CHE I MEDICI A VOLTE POSSONO ATTENDERE FINO A 2-3 GIORNI PRIMA DI PRESCRIVERE UN ANTIBIOTICO Vero o falso</vt:lpstr>
      <vt:lpstr>SE CI SI SENTE MEGLIO SI PUO’ SOSPENDERE LA TERAPIA ANTIBIOTICA PRIMA DEL TERMINE STABILITO DAL MEDICo Vero o falso</vt:lpstr>
      <vt:lpstr>GLI ANTIBIOTICI VANNO CONSERVATI sempre con cura vero o falso</vt:lpstr>
      <vt:lpstr>SI POSSONO ASSUMERE GLI ANTIBIOTICI CHE ci SONO AVANZATI PER LA CURA DI UN’INFEZIONE PRECEDENTE Vero o falso  </vt:lpstr>
      <vt:lpstr>GLI ANTIBIOTICI VANNO ASSUNTI SOLO SU PRESCRIZIONE DEL MEDICO Vero o falso</vt:lpstr>
      <vt:lpstr>E’ CONSIGLIATO CONSUMARE ALCUNI CIBI PIU’ DI ALTRI DURANTE LATERAPIA CON ANTIBIOTICI Vero o falso</vt:lpstr>
      <vt:lpstr>EVITARE UN UTILIZZO ECCESSIVO DI LATTE E DERIVATI DURANTE LA TERAPIA CON ALCUNI ANTIBIOTICI Vero o falso</vt:lpstr>
      <vt:lpstr>GLI ANTIBIOTICI POSSONO ESSERE ASSUNTI contemporaneamente A QUALSIASI ALTRO MEDICINALE Vero o falso</vt:lpstr>
      <vt:lpstr>SI POSSONO TRANQUILLAMENTE BERE ALCOLICI DURANTE LA TERAPIA CON ANTIBIOTICI Vero o falso</vt:lpstr>
      <vt:lpstr>E’ SEMPRE PREFERIBILE ASSUMERE I FERMENTI LATTICI NEL CORSO DI UNA TERAPIA ANTIBIOTICa Vero o falso</vt:lpstr>
      <vt:lpstr>L’ANTIBIOTICO VA SEMPRE PRESO ALLA STESSA ora vero o falso</vt:lpstr>
      <vt:lpstr>SE SI DIMENTICA DI PRENDERE L’ANTIBIOTICO ALL’ORARIO STABILITO bisogna spostare l'orario successivo vero o falso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 ANTIBIOTICI SI POSSONO ASSUMERE PER TUTTE LE MALATTIE INFETTIVE?</dc:title>
  <dc:creator>BIAGIO MOLLO</dc:creator>
  <cp:lastModifiedBy>Utente</cp:lastModifiedBy>
  <cp:revision>104</cp:revision>
  <dcterms:created xsi:type="dcterms:W3CDTF">2023-09-19T08:30:37Z</dcterms:created>
  <dcterms:modified xsi:type="dcterms:W3CDTF">2023-09-19T20:29:34Z</dcterms:modified>
</cp:coreProperties>
</file>